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sp>
        <p:nvSpPr>
          <p:cNvPr id="2" name="TextBox 1"/>
          <p:cNvSpPr txBox="1"/>
          <p:nvPr/>
        </p:nvSpPr>
        <p:spPr>
          <a:xfrm>
            <a:off x="914400" y="2011680"/>
            <a:ext cx="10360152" cy="3657600"/>
          </a:xfrm>
          <a:prstGeom prst="rect">
            <a:avLst/>
          </a:prstGeom>
          <a:noFill/>
        </p:spPr>
        <p:txBody>
          <a:bodyPr wrap="square">
            <a:spAutoFit/>
          </a:bodyPr>
          <a:lstStyle/>
          <a:p>
            <a:pPr>
              <a:defRPr sz="3600" b="1">
                <a:solidFill>
                  <a:srgbClr val="111111"/>
                </a:solidFill>
                <a:latin typeface="Arial Black"/>
              </a:defRPr>
            </a:pPr>
            <a:r>
              <a:t>LES AFFICHES ET SLOGANS</a:t>
            </a:r>
          </a:p>
          <a:p>
            <a:pPr>
              <a:defRPr sz="7200" b="1">
                <a:solidFill>
                  <a:srgbClr val="D32F2F"/>
                </a:solidFill>
                <a:latin typeface="Arial Black"/>
              </a:defRPr>
            </a:pPr>
            <a:r>
              <a:t>DE MAI 68</a:t>
            </a:r>
          </a:p>
          <a:p>
            <a:br/>
            <a:pPr>
              <a:defRPr sz="2000" i="1">
                <a:solidFill>
                  <a:srgbClr val="555555"/>
                </a:solidFill>
                <a:latin typeface="Arial"/>
              </a:defRPr>
            </a:pPr>
            <a:r>
              <a:t>L'effervescence graphique de l'Atelier Populaire des Beaux-Arts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sp>
        <p:nvSpPr>
          <p:cNvPr id="2" name="TextBox 1"/>
          <p:cNvSpPr txBox="1"/>
          <p:nvPr/>
        </p:nvSpPr>
        <p:spPr>
          <a:xfrm>
            <a:off x="685800" y="365760"/>
            <a:ext cx="10817352" cy="731520"/>
          </a:xfrm>
          <a:prstGeom prst="rect">
            <a:avLst/>
          </a:prstGeom>
          <a:noFill/>
        </p:spPr>
        <p:txBody>
          <a:bodyPr wrap="square" lIns="0" tIns="0" rIns="0" bIns="0">
            <a:spAutoFit/>
          </a:bodyPr>
          <a:lstStyle/>
          <a:p>
            <a:pPr>
              <a:defRPr sz="1400" b="1">
                <a:solidFill>
                  <a:srgbClr val="D32F2F"/>
                </a:solidFill>
                <a:latin typeface="Arial Black"/>
              </a:defRPr>
            </a:pPr>
            <a:r>
              <a:t>L'UTOPIE ET LA LIBERTÉ</a:t>
            </a:r>
          </a:p>
        </p:txBody>
      </p:sp>
      <p:sp>
        <p:nvSpPr>
          <p:cNvPr id="3" name="TextBox 2"/>
          <p:cNvSpPr txBox="1"/>
          <p:nvPr/>
        </p:nvSpPr>
        <p:spPr>
          <a:xfrm>
            <a:off x="685800" y="1645920"/>
            <a:ext cx="5486400" cy="4114800"/>
          </a:xfrm>
          <a:prstGeom prst="rect">
            <a:avLst/>
          </a:prstGeom>
          <a:noFill/>
        </p:spPr>
        <p:txBody>
          <a:bodyPr wrap="square">
            <a:spAutoFit/>
          </a:bodyPr>
          <a:lstStyle/>
          <a:p>
            <a:pPr>
              <a:defRPr sz="4000" b="1">
                <a:solidFill>
                  <a:srgbClr val="111111"/>
                </a:solidFill>
                <a:latin typeface="Arial Black"/>
              </a:defRPr>
            </a:pPr>
            <a:r>
              <a:t>« SOUS LES PAVÉS, LA PLAGE ! »</a:t>
            </a:r>
          </a:p>
        </p:txBody>
      </p:sp>
      <p:sp>
        <p:nvSpPr>
          <p:cNvPr id="4" name="TextBox 3"/>
          <p:cNvSpPr txBox="1"/>
          <p:nvPr/>
        </p:nvSpPr>
        <p:spPr>
          <a:xfrm>
            <a:off x="6583680" y="2011680"/>
            <a:ext cx="4846320" cy="3657600"/>
          </a:xfrm>
          <a:prstGeom prst="rect">
            <a:avLst/>
          </a:prstGeom>
          <a:noFill/>
        </p:spPr>
        <p:txBody>
          <a:bodyPr wrap="square">
            <a:spAutoFit/>
          </a:bodyPr>
          <a:lstStyle/>
          <a:p>
            <a:pPr>
              <a:defRPr sz="1400" b="1">
                <a:solidFill>
                  <a:srgbClr val="D32F2F"/>
                </a:solidFill>
                <a:latin typeface="Arial"/>
              </a:defRPr>
            </a:pPr>
            <a:r>
              <a:t>ANALYSE DE L'AFFICHE D'ÉPOQUE :</a:t>
            </a:r>
            <a:br/>
          </a:p>
          <a:p>
            <a:pPr>
              <a:lnSpc>
                <a:spcPct val="130000"/>
              </a:lnSpc>
              <a:defRPr sz="1600">
                <a:solidFill>
                  <a:srgbClr val="555555"/>
                </a:solidFill>
                <a:latin typeface="Arial"/>
              </a:defRPr>
            </a:pPr>
            <a:r>
              <a:t>L'affiche iconique montre une silhouette jetant un pavé. Le texte évoque le sable trouvé sous les pavés parisiens déracinés pour ériger les barricades, devenant le symbole poétique ultime de la libération face à la grisaille et l'urbanisme étouffant.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sp>
        <p:nvSpPr>
          <p:cNvPr id="2" name="TextBox 1"/>
          <p:cNvSpPr txBox="1"/>
          <p:nvPr/>
        </p:nvSpPr>
        <p:spPr>
          <a:xfrm>
            <a:off x="685800" y="365760"/>
            <a:ext cx="10817352" cy="731520"/>
          </a:xfrm>
          <a:prstGeom prst="rect">
            <a:avLst/>
          </a:prstGeom>
          <a:noFill/>
        </p:spPr>
        <p:txBody>
          <a:bodyPr wrap="square" lIns="0" tIns="0" rIns="0" bIns="0">
            <a:spAutoFit/>
          </a:bodyPr>
          <a:lstStyle/>
          <a:p>
            <a:pPr>
              <a:defRPr sz="1400" b="1">
                <a:solidFill>
                  <a:srgbClr val="D32F2F"/>
                </a:solidFill>
                <a:latin typeface="Arial Black"/>
              </a:defRPr>
            </a:pPr>
            <a:r>
              <a:t>LA CRITIQUE DE L'AUTORITÉ</a:t>
            </a:r>
          </a:p>
        </p:txBody>
      </p:sp>
      <p:sp>
        <p:nvSpPr>
          <p:cNvPr id="3" name="TextBox 2"/>
          <p:cNvSpPr txBox="1"/>
          <p:nvPr/>
        </p:nvSpPr>
        <p:spPr>
          <a:xfrm>
            <a:off x="685800" y="1645920"/>
            <a:ext cx="5486400" cy="4114800"/>
          </a:xfrm>
          <a:prstGeom prst="rect">
            <a:avLst/>
          </a:prstGeom>
          <a:noFill/>
        </p:spPr>
        <p:txBody>
          <a:bodyPr wrap="square">
            <a:spAutoFit/>
          </a:bodyPr>
          <a:lstStyle/>
          <a:p>
            <a:pPr>
              <a:defRPr sz="4000" b="1">
                <a:solidFill>
                  <a:srgbClr val="111111"/>
                </a:solidFill>
                <a:latin typeface="Arial Black"/>
              </a:defRPr>
            </a:pPr>
            <a:r>
              <a:t>« SOIS JEUNE ET TAIS-TOI »</a:t>
            </a:r>
          </a:p>
        </p:txBody>
      </p:sp>
      <p:sp>
        <p:nvSpPr>
          <p:cNvPr id="4" name="TextBox 3"/>
          <p:cNvSpPr txBox="1"/>
          <p:nvPr/>
        </p:nvSpPr>
        <p:spPr>
          <a:xfrm>
            <a:off x="6583680" y="2011680"/>
            <a:ext cx="4846320" cy="3657600"/>
          </a:xfrm>
          <a:prstGeom prst="rect">
            <a:avLst/>
          </a:prstGeom>
          <a:noFill/>
        </p:spPr>
        <p:txBody>
          <a:bodyPr wrap="square">
            <a:spAutoFit/>
          </a:bodyPr>
          <a:lstStyle/>
          <a:p>
            <a:pPr>
              <a:defRPr sz="1400" b="1">
                <a:solidFill>
                  <a:srgbClr val="D32F2F"/>
                </a:solidFill>
                <a:latin typeface="Arial"/>
              </a:defRPr>
            </a:pPr>
            <a:r>
              <a:t>ANALYSE DE L'AFFICHE D'ÉPOQUE :</a:t>
            </a:r>
            <a:br/>
          </a:p>
          <a:p>
            <a:pPr>
              <a:lnSpc>
                <a:spcPct val="130000"/>
              </a:lnSpc>
              <a:defRPr sz="1600">
                <a:solidFill>
                  <a:srgbClr val="555555"/>
                </a:solidFill>
                <a:latin typeface="Arial"/>
              </a:defRPr>
            </a:pPr>
            <a:r>
              <a:t>Créée par l'Atelier Populaire des Beaux-Arts, cette affiche montre le profil sombre du Général de Gaulle bouchant la bouche d'un jeune homme. Elle dénonce le paternalisme d'État et l'absence totale de voix accordée à la nouvelle génération.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sp>
        <p:nvSpPr>
          <p:cNvPr id="2" name="TextBox 1"/>
          <p:cNvSpPr txBox="1"/>
          <p:nvPr/>
        </p:nvSpPr>
        <p:spPr>
          <a:xfrm>
            <a:off x="685800" y="365760"/>
            <a:ext cx="10817352" cy="731520"/>
          </a:xfrm>
          <a:prstGeom prst="rect">
            <a:avLst/>
          </a:prstGeom>
          <a:noFill/>
        </p:spPr>
        <p:txBody>
          <a:bodyPr wrap="square" lIns="0" tIns="0" rIns="0" bIns="0">
            <a:spAutoFit/>
          </a:bodyPr>
          <a:lstStyle/>
          <a:p>
            <a:pPr>
              <a:defRPr sz="1400" b="1">
                <a:solidFill>
                  <a:srgbClr val="D32F2F"/>
                </a:solidFill>
                <a:latin typeface="Arial Black"/>
              </a:defRPr>
            </a:pPr>
            <a:r>
              <a:t>LA LUTTE DES FEMMES ET DE LA RUE</a:t>
            </a:r>
          </a:p>
        </p:txBody>
      </p:sp>
      <p:sp>
        <p:nvSpPr>
          <p:cNvPr id="3" name="TextBox 2"/>
          <p:cNvSpPr txBox="1"/>
          <p:nvPr/>
        </p:nvSpPr>
        <p:spPr>
          <a:xfrm>
            <a:off x="685800" y="1645920"/>
            <a:ext cx="5486400" cy="4114800"/>
          </a:xfrm>
          <a:prstGeom prst="rect">
            <a:avLst/>
          </a:prstGeom>
          <a:noFill/>
        </p:spPr>
        <p:txBody>
          <a:bodyPr wrap="square">
            <a:spAutoFit/>
          </a:bodyPr>
          <a:lstStyle/>
          <a:p>
            <a:pPr>
              <a:defRPr sz="4000" b="1">
                <a:solidFill>
                  <a:srgbClr val="111111"/>
                </a:solidFill>
                <a:latin typeface="Arial Black"/>
              </a:defRPr>
            </a:pPr>
            <a:r>
              <a:t>« LA BEAUTÉ EST DANS LA RUE »</a:t>
            </a:r>
          </a:p>
        </p:txBody>
      </p:sp>
      <p:sp>
        <p:nvSpPr>
          <p:cNvPr id="4" name="TextBox 3"/>
          <p:cNvSpPr txBox="1"/>
          <p:nvPr/>
        </p:nvSpPr>
        <p:spPr>
          <a:xfrm>
            <a:off x="6583680" y="2011680"/>
            <a:ext cx="4846320" cy="3657600"/>
          </a:xfrm>
          <a:prstGeom prst="rect">
            <a:avLst/>
          </a:prstGeom>
          <a:noFill/>
        </p:spPr>
        <p:txBody>
          <a:bodyPr wrap="square">
            <a:spAutoFit/>
          </a:bodyPr>
          <a:lstStyle/>
          <a:p>
            <a:pPr>
              <a:defRPr sz="1400" b="1">
                <a:solidFill>
                  <a:srgbClr val="D32F2F"/>
                </a:solidFill>
                <a:latin typeface="Arial"/>
              </a:defRPr>
            </a:pPr>
            <a:r>
              <a:t>ANALYSE DE L'AFFICHE D'ÉPOQUE :</a:t>
            </a:r>
            <a:br/>
          </a:p>
          <a:p>
            <a:pPr>
              <a:lnSpc>
                <a:spcPct val="130000"/>
              </a:lnSpc>
              <a:defRPr sz="1600">
                <a:solidFill>
                  <a:srgbClr val="555555"/>
                </a:solidFill>
                <a:latin typeface="Arial"/>
              </a:defRPr>
            </a:pPr>
            <a:r>
              <a:t>Cette affiche célèbre représente une jeune femme lançant un pavé. Au-delà du symbole révolutionnaire, elle incarne l'émancipation féminine et la réappropriation sauvage de l'espace public par le peuple en lutte.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sp>
        <p:nvSpPr>
          <p:cNvPr id="2" name="TextBox 1"/>
          <p:cNvSpPr txBox="1"/>
          <p:nvPr/>
        </p:nvSpPr>
        <p:spPr>
          <a:xfrm>
            <a:off x="685800" y="365760"/>
            <a:ext cx="10817352" cy="731520"/>
          </a:xfrm>
          <a:prstGeom prst="rect">
            <a:avLst/>
          </a:prstGeom>
          <a:noFill/>
        </p:spPr>
        <p:txBody>
          <a:bodyPr wrap="square" lIns="0" tIns="0" rIns="0" bIns="0">
            <a:spAutoFit/>
          </a:bodyPr>
          <a:lstStyle/>
          <a:p>
            <a:pPr>
              <a:defRPr sz="1400" b="1">
                <a:solidFill>
                  <a:srgbClr val="D32F2F"/>
                </a:solidFill>
                <a:latin typeface="Arial Black"/>
              </a:defRPr>
            </a:pPr>
            <a:r>
              <a:t>LA SÉCURITÉ ET LA RÉPRESSION</a:t>
            </a:r>
          </a:p>
        </p:txBody>
      </p:sp>
      <p:sp>
        <p:nvSpPr>
          <p:cNvPr id="3" name="TextBox 2"/>
          <p:cNvSpPr txBox="1"/>
          <p:nvPr/>
        </p:nvSpPr>
        <p:spPr>
          <a:xfrm>
            <a:off x="685800" y="1645920"/>
            <a:ext cx="5486400" cy="4114800"/>
          </a:xfrm>
          <a:prstGeom prst="rect">
            <a:avLst/>
          </a:prstGeom>
          <a:noFill/>
        </p:spPr>
        <p:txBody>
          <a:bodyPr wrap="square">
            <a:spAutoFit/>
          </a:bodyPr>
          <a:lstStyle/>
          <a:p>
            <a:pPr>
              <a:defRPr sz="4000" b="1">
                <a:solidFill>
                  <a:srgbClr val="111111"/>
                </a:solidFill>
                <a:latin typeface="Arial Black"/>
              </a:defRPr>
            </a:pPr>
            <a:r>
              <a:t>« LA POLICE S'AFFICHE AUX BEAUX-ARTS »</a:t>
            </a:r>
          </a:p>
        </p:txBody>
      </p:sp>
      <p:sp>
        <p:nvSpPr>
          <p:cNvPr id="4" name="TextBox 3"/>
          <p:cNvSpPr txBox="1"/>
          <p:nvPr/>
        </p:nvSpPr>
        <p:spPr>
          <a:xfrm>
            <a:off x="6583680" y="2011680"/>
            <a:ext cx="4846320" cy="3657600"/>
          </a:xfrm>
          <a:prstGeom prst="rect">
            <a:avLst/>
          </a:prstGeom>
          <a:noFill/>
        </p:spPr>
        <p:txBody>
          <a:bodyPr wrap="square">
            <a:spAutoFit/>
          </a:bodyPr>
          <a:lstStyle/>
          <a:p>
            <a:pPr>
              <a:defRPr sz="1400" b="1">
                <a:solidFill>
                  <a:srgbClr val="D32F2F"/>
                </a:solidFill>
                <a:latin typeface="Arial"/>
              </a:defRPr>
            </a:pPr>
            <a:r>
              <a:t>ANALYSE DE L'AFFICHE D'ÉPOQUE :</a:t>
            </a:r>
            <a:br/>
          </a:p>
          <a:p>
            <a:pPr>
              <a:lnSpc>
                <a:spcPct val="130000"/>
              </a:lnSpc>
              <a:defRPr sz="1600">
                <a:solidFill>
                  <a:srgbClr val="555555"/>
                </a:solidFill>
                <a:latin typeface="Arial"/>
              </a:defRPr>
            </a:pPr>
            <a:r>
              <a:t>Dessinée en réaction à l'occupation policière des lieux de contestation, cette affiche détourne malicieusement l'insigne de la police en forme de bouclier. Elle illustre la résistance culturelle directe des artistes et des étudiants.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sp>
        <p:nvSpPr>
          <p:cNvPr id="2" name="TextBox 1"/>
          <p:cNvSpPr txBox="1"/>
          <p:nvPr/>
        </p:nvSpPr>
        <p:spPr>
          <a:xfrm>
            <a:off x="685800" y="365760"/>
            <a:ext cx="10817352" cy="731520"/>
          </a:xfrm>
          <a:prstGeom prst="rect">
            <a:avLst/>
          </a:prstGeom>
          <a:noFill/>
        </p:spPr>
        <p:txBody>
          <a:bodyPr wrap="square" lIns="0" tIns="0" rIns="0" bIns="0">
            <a:spAutoFit/>
          </a:bodyPr>
          <a:lstStyle/>
          <a:p>
            <a:pPr>
              <a:defRPr sz="1400" b="1">
                <a:solidFill>
                  <a:srgbClr val="D32F2F"/>
                </a:solidFill>
                <a:latin typeface="Arial Black"/>
              </a:defRPr>
            </a:pPr>
            <a:r>
              <a:t>LA CRITIQUE DES MÉDIAS</a:t>
            </a:r>
          </a:p>
        </p:txBody>
      </p:sp>
      <p:sp>
        <p:nvSpPr>
          <p:cNvPr id="3" name="TextBox 2"/>
          <p:cNvSpPr txBox="1"/>
          <p:nvPr/>
        </p:nvSpPr>
        <p:spPr>
          <a:xfrm>
            <a:off x="685800" y="1645920"/>
            <a:ext cx="5486400" cy="4114800"/>
          </a:xfrm>
          <a:prstGeom prst="rect">
            <a:avLst/>
          </a:prstGeom>
          <a:noFill/>
        </p:spPr>
        <p:txBody>
          <a:bodyPr wrap="square">
            <a:spAutoFit/>
          </a:bodyPr>
          <a:lstStyle/>
          <a:p>
            <a:pPr>
              <a:defRPr sz="4000" b="1">
                <a:solidFill>
                  <a:srgbClr val="111111"/>
                </a:solidFill>
                <a:latin typeface="Arial Black"/>
              </a:defRPr>
            </a:pPr>
            <a:r>
              <a:t>« LA POLICE VOUS PARLE TOUS LES SOIRS À 20H »</a:t>
            </a:r>
          </a:p>
        </p:txBody>
      </p:sp>
      <p:sp>
        <p:nvSpPr>
          <p:cNvPr id="4" name="TextBox 3"/>
          <p:cNvSpPr txBox="1"/>
          <p:nvPr/>
        </p:nvSpPr>
        <p:spPr>
          <a:xfrm>
            <a:off x="6583680" y="2011680"/>
            <a:ext cx="4846320" cy="3657600"/>
          </a:xfrm>
          <a:prstGeom prst="rect">
            <a:avLst/>
          </a:prstGeom>
          <a:noFill/>
        </p:spPr>
        <p:txBody>
          <a:bodyPr wrap="square">
            <a:spAutoFit/>
          </a:bodyPr>
          <a:lstStyle/>
          <a:p>
            <a:pPr>
              <a:defRPr sz="1400" b="1">
                <a:solidFill>
                  <a:srgbClr val="D32F2F"/>
                </a:solidFill>
                <a:latin typeface="Arial"/>
              </a:defRPr>
            </a:pPr>
            <a:r>
              <a:t>ANALYSE DE L'AFFICHE D'ÉPOQUE :</a:t>
            </a:r>
            <a:br/>
          </a:p>
          <a:p>
            <a:pPr>
              <a:lnSpc>
                <a:spcPct val="130000"/>
              </a:lnSpc>
              <a:defRPr sz="1600">
                <a:solidFill>
                  <a:srgbClr val="555555"/>
                </a:solidFill>
                <a:latin typeface="Arial"/>
              </a:defRPr>
            </a:pPr>
            <a:r>
              <a:t>Représentant un haut-parleur surmonté de l'insigne officiel, cette affiche fustige la censure et le contrôle de l'information par l'État sur les ondes de la télévision publique (l'ORTF), appelant à une information libre.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sp>
        <p:nvSpPr>
          <p:cNvPr id="2" name="TextBox 1"/>
          <p:cNvSpPr txBox="1"/>
          <p:nvPr/>
        </p:nvSpPr>
        <p:spPr>
          <a:xfrm>
            <a:off x="685800" y="365760"/>
            <a:ext cx="10817352" cy="731520"/>
          </a:xfrm>
          <a:prstGeom prst="rect">
            <a:avLst/>
          </a:prstGeom>
          <a:noFill/>
        </p:spPr>
        <p:txBody>
          <a:bodyPr wrap="square" lIns="0" tIns="0" rIns="0" bIns="0">
            <a:spAutoFit/>
          </a:bodyPr>
          <a:lstStyle/>
          <a:p>
            <a:pPr>
              <a:defRPr sz="1400" b="1">
                <a:solidFill>
                  <a:srgbClr val="D32F2F"/>
                </a:solidFill>
                <a:latin typeface="Arial Black"/>
              </a:defRPr>
            </a:pPr>
            <a:r>
              <a:t>LA CONTINUITÉ DE LA GRÈVE</a:t>
            </a:r>
          </a:p>
        </p:txBody>
      </p:sp>
      <p:sp>
        <p:nvSpPr>
          <p:cNvPr id="3" name="TextBox 2"/>
          <p:cNvSpPr txBox="1"/>
          <p:nvPr/>
        </p:nvSpPr>
        <p:spPr>
          <a:xfrm>
            <a:off x="685800" y="1645920"/>
            <a:ext cx="5486400" cy="4114800"/>
          </a:xfrm>
          <a:prstGeom prst="rect">
            <a:avLst/>
          </a:prstGeom>
          <a:noFill/>
        </p:spPr>
        <p:txBody>
          <a:bodyPr wrap="square">
            <a:spAutoFit/>
          </a:bodyPr>
          <a:lstStyle/>
          <a:p>
            <a:pPr>
              <a:defRPr sz="4000" b="1">
                <a:solidFill>
                  <a:srgbClr val="111111"/>
                </a:solidFill>
                <a:latin typeface="Arial Black"/>
              </a:defRPr>
            </a:pPr>
            <a:r>
              <a:t>« LA LUTTE CONTINUE »</a:t>
            </a:r>
          </a:p>
        </p:txBody>
      </p:sp>
      <p:sp>
        <p:nvSpPr>
          <p:cNvPr id="4" name="TextBox 3"/>
          <p:cNvSpPr txBox="1"/>
          <p:nvPr/>
        </p:nvSpPr>
        <p:spPr>
          <a:xfrm>
            <a:off x="6583680" y="2011680"/>
            <a:ext cx="4846320" cy="3657600"/>
          </a:xfrm>
          <a:prstGeom prst="rect">
            <a:avLst/>
          </a:prstGeom>
          <a:noFill/>
        </p:spPr>
        <p:txBody>
          <a:bodyPr wrap="square">
            <a:spAutoFit/>
          </a:bodyPr>
          <a:lstStyle/>
          <a:p>
            <a:pPr>
              <a:defRPr sz="1400" b="1">
                <a:solidFill>
                  <a:srgbClr val="D32F2F"/>
                </a:solidFill>
                <a:latin typeface="Arial"/>
              </a:defRPr>
            </a:pPr>
            <a:r>
              <a:t>ANALYSE DE L'AFFICHE D'ÉPOQUE :</a:t>
            </a:r>
            <a:br/>
          </a:p>
          <a:p>
            <a:pPr>
              <a:lnSpc>
                <a:spcPct val="130000"/>
              </a:lnSpc>
              <a:defRPr sz="1600">
                <a:solidFill>
                  <a:srgbClr val="555555"/>
                </a:solidFill>
                <a:latin typeface="Arial"/>
              </a:defRPr>
            </a:pPr>
            <a:r>
              <a:t>Une affiche d'une efficacité graphique redoutable : une usine stylisée dont la cheminée forme un poing levé rouge. Elle symbolise la convergence indispensable des luttes étudiantes et ouvrières au plus fort des grèves générales.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8F5"/>
        </a:solidFill>
        <a:effectLst/>
      </p:bgPr>
    </p:bg>
    <p:spTree>
      <p:nvGrpSpPr>
        <p:cNvPr id="1" name=""/>
        <p:cNvGrpSpPr/>
        <p:nvPr/>
      </p:nvGrpSpPr>
      <p:grpSpPr/>
      <p:sp>
        <p:nvSpPr>
          <p:cNvPr id="2" name="TextBox 1"/>
          <p:cNvSpPr txBox="1"/>
          <p:nvPr/>
        </p:nvSpPr>
        <p:spPr>
          <a:xfrm>
            <a:off x="685800" y="365760"/>
            <a:ext cx="10817352" cy="731520"/>
          </a:xfrm>
          <a:prstGeom prst="rect">
            <a:avLst/>
          </a:prstGeom>
          <a:noFill/>
        </p:spPr>
        <p:txBody>
          <a:bodyPr wrap="square" lIns="0" tIns="0" rIns="0" bIns="0">
            <a:spAutoFit/>
          </a:bodyPr>
          <a:lstStyle/>
          <a:p>
            <a:pPr>
              <a:defRPr sz="1400" b="1">
                <a:solidFill>
                  <a:srgbClr val="D32F2F"/>
                </a:solidFill>
                <a:latin typeface="Arial Black"/>
              </a:defRPr>
            </a:pPr>
            <a:r>
              <a:t>LE REJET DES COMPROMIS</a:t>
            </a:r>
          </a:p>
        </p:txBody>
      </p:sp>
      <p:sp>
        <p:nvSpPr>
          <p:cNvPr id="3" name="TextBox 2"/>
          <p:cNvSpPr txBox="1"/>
          <p:nvPr/>
        </p:nvSpPr>
        <p:spPr>
          <a:xfrm>
            <a:off x="685800" y="1645920"/>
            <a:ext cx="5486400" cy="4114800"/>
          </a:xfrm>
          <a:prstGeom prst="rect">
            <a:avLst/>
          </a:prstGeom>
          <a:noFill/>
        </p:spPr>
        <p:txBody>
          <a:bodyPr wrap="square">
            <a:spAutoFit/>
          </a:bodyPr>
          <a:lstStyle/>
          <a:p>
            <a:pPr>
              <a:defRPr sz="4000" b="1">
                <a:solidFill>
                  <a:srgbClr val="111111"/>
                </a:solidFill>
                <a:latin typeface="Arial Black"/>
              </a:defRPr>
            </a:pPr>
            <a:r>
              <a:t>« RETOUR À LA NORMALE... »</a:t>
            </a:r>
          </a:p>
        </p:txBody>
      </p:sp>
      <p:sp>
        <p:nvSpPr>
          <p:cNvPr id="4" name="TextBox 3"/>
          <p:cNvSpPr txBox="1"/>
          <p:nvPr/>
        </p:nvSpPr>
        <p:spPr>
          <a:xfrm>
            <a:off x="6583680" y="2011680"/>
            <a:ext cx="4846320" cy="3657600"/>
          </a:xfrm>
          <a:prstGeom prst="rect">
            <a:avLst/>
          </a:prstGeom>
          <a:noFill/>
        </p:spPr>
        <p:txBody>
          <a:bodyPr wrap="square">
            <a:spAutoFit/>
          </a:bodyPr>
          <a:lstStyle/>
          <a:p>
            <a:pPr>
              <a:defRPr sz="1400" b="1">
                <a:solidFill>
                  <a:srgbClr val="D32F2F"/>
                </a:solidFill>
                <a:latin typeface="Arial"/>
              </a:defRPr>
            </a:pPr>
            <a:r>
              <a:t>ANALYSE DE L'AFFICHE D'ÉPOQUE :</a:t>
            </a:r>
            <a:br/>
          </a:p>
          <a:p>
            <a:pPr>
              <a:lnSpc>
                <a:spcPct val="130000"/>
              </a:lnSpc>
              <a:defRPr sz="1600">
                <a:solidFill>
                  <a:srgbClr val="555555"/>
                </a:solidFill>
                <a:latin typeface="Arial"/>
              </a:defRPr>
            </a:pPr>
            <a:r>
              <a:t>Cette affiche montre un troupeau de moutons dociles. Elle est placardée à la fin du mouvement pour dénoncer la reprise du travail, les accords de Grenelle et l'essoufflement de la contestation au profit du confort quotidien.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