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77"/>
  </p:normalViewPr>
  <p:slideViewPr>
    <p:cSldViewPr snapToGrid="0" snapToObjects="1">
      <p:cViewPr varScale="1">
        <p:scale>
          <a:sx n="101" d="100"/>
          <a:sy n="101" d="100"/>
        </p:scale>
        <p:origin x="9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fr.wikipedia.org/wiki/La_Libert%C3%A9_guidant_le_peuple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600" b="1">
                <a:solidFill>
                  <a:srgbClr val="ECF0F1"/>
                </a:solidFill>
              </a:defRPr>
            </a:pPr>
            <a:r>
              <a:t>La France, un pays contestataire ?</a:t>
            </a:r>
          </a:p>
          <a:p>
            <a:pPr algn="l">
              <a:defRPr sz="2000">
                <a:solidFill>
                  <a:srgbClr val="C0392B"/>
                </a:solidFill>
              </a:defRPr>
            </a:pPr>
            <a:r>
              <a:t>Histoire de la culture de la contestation et des mouvements sociaux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114800"/>
            <a:ext cx="103628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i="1">
                <a:solidFill>
                  <a:srgbClr val="7F8C8D"/>
                </a:solidFill>
              </a:defRPr>
            </a:pPr>
            <a:r>
              <a:t>Problématique : Pourquoi dit-on que la France est un pays contestataire ?</a:t>
            </a:r>
          </a:p>
          <a:p>
            <a:pPr>
              <a:defRPr sz="1400">
                <a:solidFill>
                  <a:srgbClr val="7F8C8D"/>
                </a:solidFill>
              </a:defRPr>
            </a:pPr>
            <a:r>
              <a:t>Culture générale | Niveau FLE B1 | Groupe d'artistes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A00CB4A-B966-E874-7B5E-ED479BA79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637314" cy="3951288"/>
          </a:xfrm>
        </p:spPr>
        <p:txBody>
          <a:bodyPr/>
          <a:lstStyle/>
          <a:p>
            <a:r>
              <a:rPr lang="fr-FR" dirty="0"/>
              <a:t>https://</a:t>
            </a:r>
            <a:r>
              <a:rPr lang="fr-FR" dirty="0" err="1"/>
              <a:t>www.facebook.com</a:t>
            </a:r>
            <a:r>
              <a:rPr lang="fr-FR" dirty="0"/>
              <a:t>/</a:t>
            </a:r>
            <a:r>
              <a:rPr lang="fr-FR" dirty="0" err="1"/>
              <a:t>reel</a:t>
            </a:r>
            <a:r>
              <a:rPr lang="fr-FR" dirty="0"/>
              <a:t>/1627832672218187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2FEC6225-0B51-AB4E-4CA8-4C93B2CCB59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t="21949" b="22720"/>
          <a:stretch>
            <a:fillRect/>
          </a:stretch>
        </p:blipFill>
        <p:spPr>
          <a:xfrm>
            <a:off x="5391262" y="1959428"/>
            <a:ext cx="6557963" cy="4441372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8B299130-A058-3594-403E-961DF538AFE7}"/>
              </a:ext>
            </a:extLst>
          </p:cNvPr>
          <p:cNvSpPr txBox="1"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C3E50"/>
                </a:solidFill>
                <a:latin typeface="Arial"/>
              </a:defRPr>
            </a:pPr>
            <a:r>
              <a:rPr dirty="0"/>
              <a:t>1. </a:t>
            </a:r>
            <a:r>
              <a:rPr dirty="0" err="1"/>
              <a:t>Activité</a:t>
            </a:r>
            <a:r>
              <a:rPr dirty="0"/>
              <a:t> </a:t>
            </a:r>
            <a:r>
              <a:rPr dirty="0" err="1"/>
              <a:t>d'introduction</a:t>
            </a:r>
            <a:r>
              <a:rPr dirty="0"/>
              <a:t> : Le tableau vivant</a:t>
            </a:r>
          </a:p>
        </p:txBody>
      </p:sp>
    </p:spTree>
    <p:extLst>
      <p:ext uri="{BB962C8B-B14F-4D97-AF65-F5344CB8AC3E}">
        <p14:creationId xmlns:p14="http://schemas.microsoft.com/office/powerpoint/2010/main" val="900626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C3E50"/>
                </a:solidFill>
                <a:latin typeface="Arial"/>
              </a:defRPr>
            </a:pPr>
            <a:r>
              <a:rPr dirty="0"/>
              <a:t>1. </a:t>
            </a:r>
            <a:r>
              <a:rPr dirty="0" err="1"/>
              <a:t>Activité</a:t>
            </a:r>
            <a:r>
              <a:rPr dirty="0"/>
              <a:t> </a:t>
            </a:r>
            <a:r>
              <a:rPr dirty="0" err="1"/>
              <a:t>d'introduction</a:t>
            </a:r>
            <a:r>
              <a:rPr dirty="0"/>
              <a:t> : Le tableau vivant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5486400" cy="5406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2C3E50"/>
                </a:solidFill>
              </a:defRPr>
            </a:pPr>
            <a:r>
              <a:rPr dirty="0"/>
              <a:t>Observation : </a:t>
            </a:r>
            <a:r>
              <a:rPr dirty="0" err="1"/>
              <a:t>Regardez</a:t>
            </a:r>
            <a:r>
              <a:rPr dirty="0"/>
              <a:t> </a:t>
            </a:r>
            <a:r>
              <a:rPr dirty="0" err="1"/>
              <a:t>l'œuvre</a:t>
            </a:r>
            <a:r>
              <a:rPr dirty="0"/>
              <a:t> </a:t>
            </a:r>
            <a:r>
              <a:rPr dirty="0" err="1"/>
              <a:t>projetée</a:t>
            </a:r>
            <a:r>
              <a:rPr dirty="0"/>
              <a:t>.</a:t>
            </a:r>
          </a:p>
          <a:p>
            <a:pPr>
              <a:spcAft>
                <a:spcPts val="1400"/>
              </a:spcAft>
              <a:defRPr sz="1800">
                <a:solidFill>
                  <a:srgbClr val="2C3E50"/>
                </a:solidFill>
              </a:defRPr>
            </a:pPr>
            <a:r>
              <a:rPr dirty="0"/>
              <a:t>Action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groupe</a:t>
            </a:r>
            <a:r>
              <a:rPr dirty="0"/>
              <a:t> : </a:t>
            </a:r>
            <a:r>
              <a:rPr dirty="0" err="1"/>
              <a:t>Reproduisez</a:t>
            </a:r>
            <a:r>
              <a:rPr dirty="0"/>
              <a:t> la </a:t>
            </a:r>
            <a:r>
              <a:rPr dirty="0" err="1"/>
              <a:t>scène</a:t>
            </a:r>
            <a:r>
              <a:rPr dirty="0"/>
              <a:t> avec </a:t>
            </a:r>
            <a:r>
              <a:rPr dirty="0" err="1"/>
              <a:t>votre</a:t>
            </a:r>
            <a:r>
              <a:rPr dirty="0"/>
              <a:t> corps (mime).</a:t>
            </a:r>
          </a:p>
          <a:p>
            <a:pPr>
              <a:spcAft>
                <a:spcPts val="1400"/>
              </a:spcAft>
              <a:defRPr sz="1800">
                <a:solidFill>
                  <a:srgbClr val="2C3E50"/>
                </a:solidFill>
              </a:defRPr>
            </a:pPr>
            <a:r>
              <a:rPr dirty="0" err="1"/>
              <a:t>Prise</a:t>
            </a:r>
            <a:r>
              <a:rPr dirty="0"/>
              <a:t> de parole : </a:t>
            </a:r>
            <a:r>
              <a:rPr dirty="0" err="1"/>
              <a:t>Chaque</a:t>
            </a:r>
            <a:r>
              <a:rPr dirty="0"/>
              <a:t> </a:t>
            </a:r>
            <a:r>
              <a:rPr dirty="0" err="1"/>
              <a:t>personnage</a:t>
            </a:r>
            <a:r>
              <a:rPr dirty="0"/>
              <a:t> </a:t>
            </a:r>
            <a:r>
              <a:rPr dirty="0" err="1"/>
              <a:t>figé</a:t>
            </a:r>
            <a:r>
              <a:rPr dirty="0"/>
              <a:t> </a:t>
            </a:r>
            <a:r>
              <a:rPr dirty="0" err="1"/>
              <a:t>formule</a:t>
            </a:r>
            <a:r>
              <a:rPr dirty="0"/>
              <a:t> </a:t>
            </a:r>
            <a:r>
              <a:rPr dirty="0" err="1"/>
              <a:t>une</a:t>
            </a:r>
            <a:r>
              <a:rPr dirty="0"/>
              <a:t> phrase au </a:t>
            </a:r>
            <a:r>
              <a:rPr dirty="0" err="1"/>
              <a:t>présent</a:t>
            </a:r>
            <a:r>
              <a:rPr dirty="0"/>
              <a:t> : 'Je suis... et je me bats pour...'.</a:t>
            </a:r>
          </a:p>
          <a:p>
            <a:pPr>
              <a:spcAft>
                <a:spcPts val="1400"/>
              </a:spcAft>
              <a:defRPr sz="1800">
                <a:solidFill>
                  <a:srgbClr val="2C3E50"/>
                </a:solidFill>
              </a:defRPr>
            </a:pPr>
            <a:r>
              <a:rPr dirty="0" err="1"/>
              <a:t>Découverte</a:t>
            </a:r>
            <a:r>
              <a:rPr dirty="0"/>
              <a:t> : La Liberté </a:t>
            </a:r>
            <a:r>
              <a:rPr dirty="0" err="1"/>
              <a:t>guidant</a:t>
            </a:r>
            <a:r>
              <a:rPr dirty="0"/>
              <a:t> le </a:t>
            </a:r>
            <a:r>
              <a:rPr dirty="0" err="1"/>
              <a:t>peuple</a:t>
            </a:r>
            <a:r>
              <a:rPr dirty="0"/>
              <a:t> </a:t>
            </a:r>
            <a:r>
              <a:rPr dirty="0" err="1"/>
              <a:t>d'Eugène</a:t>
            </a:r>
            <a:r>
              <a:rPr dirty="0"/>
              <a:t> Delacroix (1830).</a:t>
            </a:r>
          </a:p>
          <a:p>
            <a:pPr>
              <a:spcAft>
                <a:spcPts val="1400"/>
              </a:spcAft>
              <a:defRPr sz="1800">
                <a:solidFill>
                  <a:srgbClr val="2C3E50"/>
                </a:solidFill>
              </a:defRPr>
            </a:pPr>
            <a:r>
              <a:rPr dirty="0"/>
              <a:t>Mot-</a:t>
            </a:r>
            <a:r>
              <a:rPr dirty="0" err="1"/>
              <a:t>clé</a:t>
            </a:r>
            <a:r>
              <a:rPr dirty="0"/>
              <a:t> : La contestation (le fait de </a:t>
            </a:r>
            <a:r>
              <a:rPr dirty="0" err="1"/>
              <a:t>s'opposer</a:t>
            </a:r>
            <a:r>
              <a:rPr dirty="0"/>
              <a:t> à </a:t>
            </a:r>
            <a:r>
              <a:rPr dirty="0" err="1"/>
              <a:t>une</a:t>
            </a:r>
            <a:r>
              <a:rPr dirty="0"/>
              <a:t> </a:t>
            </a:r>
            <a:r>
              <a:rPr dirty="0" err="1"/>
              <a:t>autorité</a:t>
            </a:r>
            <a:r>
              <a:rPr dirty="0"/>
              <a:t>).</a:t>
            </a:r>
            <a:endParaRPr lang="fr-FR" dirty="0"/>
          </a:p>
          <a:p>
            <a:pPr>
              <a:spcAft>
                <a:spcPts val="1400"/>
              </a:spcAft>
              <a:defRPr sz="1800">
                <a:solidFill>
                  <a:srgbClr val="2C3E50"/>
                </a:solidFill>
              </a:defRPr>
            </a:pPr>
            <a:r>
              <a:rPr lang="fr-FR" dirty="0">
                <a:hlinkClick r:id="rId2"/>
              </a:rPr>
              <a:t>https://fr.wikipedia.org/wiki/La_Libert%C3%A9_guidant_le_peuple</a:t>
            </a:r>
            <a:endParaRPr lang="fr-FR" dirty="0"/>
          </a:p>
          <a:p>
            <a:pPr>
              <a:spcAft>
                <a:spcPts val="1400"/>
              </a:spcAft>
              <a:defRPr sz="1800">
                <a:solidFill>
                  <a:srgbClr val="2C3E50"/>
                </a:solidFill>
              </a:defRPr>
            </a:pPr>
            <a:r>
              <a:rPr lang="fr-FR" dirty="0"/>
              <a:t>La Liberté guidant le peuple (Delacroix, 1830) ]</a:t>
            </a:r>
          </a:p>
          <a:p>
            <a:pPr>
              <a:spcAft>
                <a:spcPts val="1400"/>
              </a:spcAft>
              <a:defRPr sz="1800">
                <a:solidFill>
                  <a:srgbClr val="2C3E50"/>
                </a:solidFill>
              </a:defRPr>
            </a:pPr>
            <a:endParaRPr lang="fr-FR" dirty="0"/>
          </a:p>
          <a:p>
            <a:pPr>
              <a:spcAft>
                <a:spcPts val="1400"/>
              </a:spcAft>
              <a:defRPr sz="1800">
                <a:solidFill>
                  <a:srgbClr val="2C3E50"/>
                </a:solidFill>
              </a:defRPr>
            </a:pP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6400800" y="1645920"/>
            <a:ext cx="5303520" cy="4389120"/>
          </a:xfrm>
          <a:prstGeom prst="rect">
            <a:avLst/>
          </a:prstGeom>
          <a:solidFill>
            <a:srgbClr val="EEEEEE"/>
          </a:solidFill>
          <a:ln>
            <a:solidFill>
              <a:srgbClr val="7F8C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  <a:p>
            <a:pPr algn="ctr">
              <a:defRPr sz="1400">
                <a:solidFill>
                  <a:srgbClr val="2C3E50"/>
                </a:solidFill>
              </a:defRPr>
            </a:pP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43AE4-AE44-45BF-3247-E355CE9AB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177" y="1645920"/>
            <a:ext cx="5464455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C3E50"/>
                </a:solidFill>
                <a:latin typeface="Arial"/>
              </a:defRPr>
            </a:pPr>
            <a:r>
              <a:t>Période 1 : Du Moyen Âge à la Révolution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4592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/>
            </a:pPr>
            <a:r>
              <a:t>• 1358 - La Grande Jacquerie : Révolte paysanne contre les nobles. Le mot désigne encore aujourd'hui une insurrection populaire paysanne.</a:t>
            </a:r>
          </a:p>
          <a:p>
            <a:pPr>
              <a:spcAft>
                <a:spcPts val="1200"/>
              </a:spcAft>
              <a:defRPr sz="1600"/>
            </a:pPr>
            <a:r>
              <a:t>• 1648-1653 - La Fronde : Nobles et parlementaires s'opposent au roi pendant l'enfance de Louis XIV. C'est un échec qui renforce l'absolutisme.</a:t>
            </a:r>
          </a:p>
          <a:p>
            <a:pPr>
              <a:spcAft>
                <a:spcPts val="1200"/>
              </a:spcAft>
              <a:defRPr sz="1600"/>
            </a:pPr>
            <a:r>
              <a:t>• 1789 - Prise de la Bastille &amp; DDHC : Le peuple attaque la prison royale. Rédaction de la Déclaration des droits de l'homme et du citoyen (liberté et égalité).</a:t>
            </a:r>
          </a:p>
          <a:p>
            <a:pPr>
              <a:defRPr sz="1600"/>
            </a:pPr>
            <a:r>
              <a:t>• Oct. 1789-1791 - Marche des femmes &amp; Olympe de Gouges : Des Parisiennes réclament du pain à Versailles. Olympe de Gouges écrit la Déclaration des droits de la femme.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07EDB0-9262-984B-DBE3-AF75EF0E5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6476" y="1645920"/>
            <a:ext cx="5401223" cy="41071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C3E50"/>
                </a:solidFill>
                <a:latin typeface="Arial"/>
              </a:defRPr>
            </a:pPr>
            <a:r>
              <a:t>Période 2 : Le XIXe siècle et les luttes ouvrières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45920"/>
            <a:ext cx="4724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/>
            </a:pPr>
            <a:r>
              <a:rPr dirty="0"/>
              <a:t>• 1830 - Les Trois </a:t>
            </a:r>
            <a:r>
              <a:rPr dirty="0" err="1"/>
              <a:t>Glorieuses</a:t>
            </a:r>
            <a:r>
              <a:rPr dirty="0"/>
              <a:t> : </a:t>
            </a:r>
            <a:r>
              <a:rPr dirty="0" err="1"/>
              <a:t>Révolution</a:t>
            </a:r>
            <a:r>
              <a:rPr dirty="0"/>
              <a:t> </a:t>
            </a:r>
            <a:r>
              <a:rPr dirty="0" err="1"/>
              <a:t>parisienne</a:t>
            </a:r>
            <a:r>
              <a:rPr dirty="0"/>
              <a:t> de trois </a:t>
            </a:r>
            <a:r>
              <a:rPr dirty="0" err="1"/>
              <a:t>jours</a:t>
            </a:r>
            <a:r>
              <a:rPr dirty="0"/>
              <a:t> </a:t>
            </a:r>
            <a:r>
              <a:rPr dirty="0" err="1"/>
              <a:t>provoquant</a:t>
            </a:r>
            <a:r>
              <a:rPr dirty="0"/>
              <a:t> la chute du </a:t>
            </a:r>
            <a:r>
              <a:rPr dirty="0" err="1"/>
              <a:t>roi</a:t>
            </a:r>
            <a:r>
              <a:rPr dirty="0"/>
              <a:t> Charles X. </a:t>
            </a:r>
            <a:r>
              <a:rPr dirty="0" err="1"/>
              <a:t>Inspiratrice</a:t>
            </a:r>
            <a:r>
              <a:rPr dirty="0"/>
              <a:t> du tableau de Delacroix.</a:t>
            </a:r>
          </a:p>
          <a:p>
            <a:pPr>
              <a:spcAft>
                <a:spcPts val="1200"/>
              </a:spcAft>
              <a:defRPr sz="1600"/>
            </a:pPr>
            <a:r>
              <a:rPr dirty="0"/>
              <a:t>• 1831 - La </a:t>
            </a:r>
            <a:r>
              <a:rPr dirty="0" err="1"/>
              <a:t>révolte</a:t>
            </a:r>
            <a:r>
              <a:rPr dirty="0"/>
              <a:t> des </a:t>
            </a:r>
            <a:r>
              <a:rPr dirty="0" err="1"/>
              <a:t>canuts</a:t>
            </a:r>
            <a:r>
              <a:rPr dirty="0"/>
              <a:t> : </a:t>
            </a:r>
            <a:r>
              <a:rPr dirty="0" err="1"/>
              <a:t>Soulèvement</a:t>
            </a:r>
            <a:r>
              <a:rPr dirty="0"/>
              <a:t> des </a:t>
            </a:r>
            <a:r>
              <a:rPr dirty="0" err="1"/>
              <a:t>ouvriers</a:t>
            </a:r>
            <a:r>
              <a:rPr dirty="0"/>
              <a:t> </a:t>
            </a:r>
            <a:r>
              <a:rPr dirty="0" err="1"/>
              <a:t>lyonnais</a:t>
            </a:r>
            <a:r>
              <a:rPr dirty="0"/>
              <a:t> de la </a:t>
            </a:r>
            <a:r>
              <a:rPr dirty="0" err="1"/>
              <a:t>soie</a:t>
            </a:r>
            <a:r>
              <a:rPr dirty="0"/>
              <a:t> pour </a:t>
            </a:r>
            <a:r>
              <a:rPr dirty="0" err="1"/>
              <a:t>obtenir</a:t>
            </a:r>
            <a:r>
              <a:rPr dirty="0"/>
              <a:t> un </a:t>
            </a:r>
            <a:r>
              <a:rPr dirty="0" err="1"/>
              <a:t>tarif</a:t>
            </a:r>
            <a:r>
              <a:rPr dirty="0"/>
              <a:t> minimum </a:t>
            </a:r>
            <a:r>
              <a:rPr dirty="0" err="1"/>
              <a:t>solidaire</a:t>
            </a:r>
            <a:r>
              <a:rPr dirty="0"/>
              <a:t>. </a:t>
            </a:r>
            <a:r>
              <a:rPr dirty="0" err="1"/>
              <a:t>L'armée</a:t>
            </a:r>
            <a:r>
              <a:rPr dirty="0"/>
              <a:t> </a:t>
            </a:r>
            <a:r>
              <a:rPr dirty="0" err="1"/>
              <a:t>reprend</a:t>
            </a:r>
            <a:r>
              <a:rPr dirty="0"/>
              <a:t> la </a:t>
            </a:r>
            <a:r>
              <a:rPr dirty="0" err="1"/>
              <a:t>ville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600"/>
            </a:pPr>
            <a:r>
              <a:rPr dirty="0"/>
              <a:t>• 1848 - Nouvelle </a:t>
            </a:r>
            <a:r>
              <a:rPr dirty="0" err="1"/>
              <a:t>Révolution</a:t>
            </a:r>
            <a:r>
              <a:rPr dirty="0"/>
              <a:t> : Instauration de la </a:t>
            </a:r>
            <a:r>
              <a:rPr dirty="0" err="1"/>
              <a:t>IIe</a:t>
            </a:r>
            <a:r>
              <a:rPr dirty="0"/>
              <a:t> République, suffrage </a:t>
            </a:r>
            <a:r>
              <a:rPr dirty="0" err="1"/>
              <a:t>universel</a:t>
            </a:r>
            <a:r>
              <a:rPr dirty="0"/>
              <a:t> </a:t>
            </a:r>
            <a:r>
              <a:rPr dirty="0" err="1"/>
              <a:t>masculin</a:t>
            </a:r>
            <a:r>
              <a:rPr dirty="0"/>
              <a:t> et abolition </a:t>
            </a:r>
            <a:r>
              <a:rPr dirty="0" err="1"/>
              <a:t>définitive</a:t>
            </a:r>
            <a:r>
              <a:rPr dirty="0"/>
              <a:t> de </a:t>
            </a:r>
            <a:r>
              <a:rPr dirty="0" err="1"/>
              <a:t>l'esclavage</a:t>
            </a:r>
            <a:r>
              <a:rPr dirty="0"/>
              <a:t> dans les colonies.</a:t>
            </a:r>
          </a:p>
          <a:p>
            <a:pPr>
              <a:spcAft>
                <a:spcPts val="1200"/>
              </a:spcAft>
              <a:defRPr sz="1600"/>
            </a:pPr>
            <a:r>
              <a:rPr dirty="0"/>
              <a:t>• 1864 / 1884 - Droit de </a:t>
            </a:r>
            <a:r>
              <a:rPr dirty="0" err="1"/>
              <a:t>grève</a:t>
            </a:r>
            <a:r>
              <a:rPr dirty="0"/>
              <a:t> &amp; </a:t>
            </a:r>
            <a:r>
              <a:rPr dirty="0" err="1"/>
              <a:t>Syndicats</a:t>
            </a:r>
            <a:r>
              <a:rPr dirty="0"/>
              <a:t> : La </a:t>
            </a:r>
            <a:r>
              <a:rPr dirty="0" err="1"/>
              <a:t>grève</a:t>
            </a:r>
            <a:r>
              <a:rPr dirty="0"/>
              <a:t> </a:t>
            </a:r>
            <a:r>
              <a:rPr dirty="0" err="1"/>
              <a:t>devient</a:t>
            </a:r>
            <a:r>
              <a:rPr dirty="0"/>
              <a:t> </a:t>
            </a:r>
            <a:r>
              <a:rPr dirty="0" err="1"/>
              <a:t>légale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1864 (fin du </a:t>
            </a:r>
            <a:r>
              <a:rPr dirty="0" err="1"/>
              <a:t>délit</a:t>
            </a:r>
            <a:r>
              <a:rPr dirty="0"/>
              <a:t> de coalition). Les </a:t>
            </a:r>
            <a:r>
              <a:rPr dirty="0" err="1"/>
              <a:t>syndicats</a:t>
            </a:r>
            <a:r>
              <a:rPr dirty="0"/>
              <a:t> </a:t>
            </a:r>
            <a:r>
              <a:rPr dirty="0" err="1"/>
              <a:t>sont</a:t>
            </a:r>
            <a:r>
              <a:rPr dirty="0"/>
              <a:t> </a:t>
            </a:r>
            <a:r>
              <a:rPr dirty="0" err="1"/>
              <a:t>officiellement</a:t>
            </a:r>
            <a:r>
              <a:rPr dirty="0"/>
              <a:t> </a:t>
            </a:r>
            <a:r>
              <a:rPr dirty="0" err="1"/>
              <a:t>autorisés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1884.</a:t>
            </a:r>
          </a:p>
          <a:p>
            <a:pPr>
              <a:defRPr sz="1600"/>
            </a:pPr>
            <a:r>
              <a:rPr dirty="0"/>
              <a:t>• 1871 - La Commune de Paris : </a:t>
            </a:r>
            <a:r>
              <a:rPr dirty="0" err="1"/>
              <a:t>Gouvernement</a:t>
            </a:r>
            <a:r>
              <a:rPr dirty="0"/>
              <a:t> </a:t>
            </a:r>
            <a:r>
              <a:rPr dirty="0" err="1"/>
              <a:t>autonome</a:t>
            </a:r>
            <a:r>
              <a:rPr dirty="0"/>
              <a:t> et </a:t>
            </a:r>
            <a:r>
              <a:rPr dirty="0" err="1"/>
              <a:t>populaire</a:t>
            </a:r>
            <a:r>
              <a:rPr dirty="0"/>
              <a:t> pendant deux </a:t>
            </a:r>
            <a:r>
              <a:rPr dirty="0" err="1"/>
              <a:t>mois</a:t>
            </a:r>
            <a:r>
              <a:rPr dirty="0"/>
              <a:t>, </a:t>
            </a:r>
            <a:r>
              <a:rPr dirty="0" err="1"/>
              <a:t>écrasé</a:t>
            </a:r>
            <a:r>
              <a:rPr dirty="0"/>
              <a:t> de manière </a:t>
            </a:r>
            <a:r>
              <a:rPr dirty="0" err="1"/>
              <a:t>sanglante</a:t>
            </a:r>
            <a:r>
              <a:rPr dirty="0"/>
              <a:t> par </a:t>
            </a:r>
            <a:r>
              <a:rPr dirty="0" err="1"/>
              <a:t>l'armée</a:t>
            </a:r>
            <a:r>
              <a:rPr dirty="0"/>
              <a:t> </a:t>
            </a:r>
            <a:r>
              <a:rPr dirty="0" err="1"/>
              <a:t>régulière</a:t>
            </a:r>
            <a:r>
              <a:rPr dirty="0"/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A6F9A7-44D4-E233-69E1-C6E18A34D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259" y="1816100"/>
            <a:ext cx="6163236" cy="3492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C3E50"/>
                </a:solidFill>
                <a:latin typeface="Arial"/>
              </a:defRPr>
            </a:pPr>
            <a:r>
              <a:t>Période 3 : De 1898 à 1961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45920"/>
            <a:ext cx="5321300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/>
            </a:pPr>
            <a:r>
              <a:rPr dirty="0"/>
              <a:t>• 1898 - 'J'accuse... !' </a:t>
            </a:r>
            <a:r>
              <a:rPr dirty="0" err="1"/>
              <a:t>d'Émile</a:t>
            </a:r>
            <a:r>
              <a:rPr dirty="0"/>
              <a:t> Zola : </a:t>
            </a:r>
            <a:r>
              <a:rPr dirty="0" err="1"/>
              <a:t>Lettre</a:t>
            </a:r>
            <a:r>
              <a:rPr dirty="0"/>
              <a:t> ouverte majeure </a:t>
            </a:r>
            <a:r>
              <a:rPr dirty="0" err="1"/>
              <a:t>prenant</a:t>
            </a:r>
            <a:r>
              <a:rPr dirty="0"/>
              <a:t> la </a:t>
            </a:r>
            <a:r>
              <a:rPr dirty="0" err="1"/>
              <a:t>défense</a:t>
            </a:r>
            <a:r>
              <a:rPr dirty="0"/>
              <a:t> du capitaine Dreyfus. Naissance de la figure </a:t>
            </a:r>
            <a:r>
              <a:rPr dirty="0" err="1"/>
              <a:t>moderne</a:t>
            </a:r>
            <a:r>
              <a:rPr dirty="0"/>
              <a:t> de </a:t>
            </a:r>
            <a:r>
              <a:rPr dirty="0" err="1"/>
              <a:t>l'intellectuel</a:t>
            </a:r>
            <a:r>
              <a:rPr dirty="0"/>
              <a:t> </a:t>
            </a:r>
            <a:r>
              <a:rPr dirty="0" err="1"/>
              <a:t>engagé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600"/>
            </a:pPr>
            <a:r>
              <a:rPr dirty="0"/>
              <a:t>• 1936 - Le Front </a:t>
            </a:r>
            <a:r>
              <a:rPr dirty="0" err="1"/>
              <a:t>populaire</a:t>
            </a:r>
            <a:r>
              <a:rPr dirty="0"/>
              <a:t> : Grandes </a:t>
            </a:r>
            <a:r>
              <a:rPr dirty="0" err="1"/>
              <a:t>grèves</a:t>
            </a:r>
            <a:r>
              <a:rPr dirty="0"/>
              <a:t> </a:t>
            </a:r>
            <a:r>
              <a:rPr dirty="0" err="1"/>
              <a:t>joyeuses</a:t>
            </a:r>
            <a:r>
              <a:rPr dirty="0"/>
              <a:t> avec occupations </a:t>
            </a:r>
            <a:r>
              <a:rPr dirty="0" err="1"/>
              <a:t>d'usines</a:t>
            </a:r>
            <a:r>
              <a:rPr dirty="0"/>
              <a:t>. Les </a:t>
            </a:r>
            <a:r>
              <a:rPr dirty="0" err="1"/>
              <a:t>ouvriers</a:t>
            </a:r>
            <a:r>
              <a:rPr dirty="0"/>
              <a:t> </a:t>
            </a:r>
            <a:r>
              <a:rPr dirty="0" err="1"/>
              <a:t>conquièrent</a:t>
            </a:r>
            <a:r>
              <a:rPr dirty="0"/>
              <a:t> les congés </a:t>
            </a:r>
            <a:r>
              <a:rPr dirty="0" err="1"/>
              <a:t>payés</a:t>
            </a:r>
            <a:r>
              <a:rPr dirty="0"/>
              <a:t> (2 </a:t>
            </a:r>
            <a:r>
              <a:rPr dirty="0" err="1"/>
              <a:t>semaines</a:t>
            </a:r>
            <a:r>
              <a:rPr dirty="0"/>
              <a:t>) et les 40 </a:t>
            </a:r>
            <a:r>
              <a:rPr dirty="0" err="1"/>
              <a:t>heures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600"/>
            </a:pPr>
            <a:r>
              <a:rPr dirty="0"/>
              <a:t>• 1940-1944 - La </a:t>
            </a:r>
            <a:r>
              <a:rPr dirty="0" err="1"/>
              <a:t>Résistance</a:t>
            </a:r>
            <a:r>
              <a:rPr dirty="0"/>
              <a:t> : Lutte clandestine </a:t>
            </a:r>
            <a:r>
              <a:rPr dirty="0" err="1"/>
              <a:t>contre</a:t>
            </a:r>
            <a:r>
              <a:rPr dirty="0"/>
              <a:t> </a:t>
            </a:r>
            <a:r>
              <a:rPr dirty="0" err="1"/>
              <a:t>l'occupant</a:t>
            </a:r>
            <a:r>
              <a:rPr dirty="0"/>
              <a:t> nazi. En 1946, le droit de </a:t>
            </a:r>
            <a:r>
              <a:rPr dirty="0" err="1"/>
              <a:t>grève</a:t>
            </a:r>
            <a:r>
              <a:rPr dirty="0"/>
              <a:t> est </a:t>
            </a:r>
            <a:r>
              <a:rPr dirty="0" err="1"/>
              <a:t>solennellement</a:t>
            </a:r>
            <a:r>
              <a:rPr dirty="0"/>
              <a:t> </a:t>
            </a:r>
            <a:r>
              <a:rPr dirty="0" err="1"/>
              <a:t>inscrit</a:t>
            </a:r>
            <a:r>
              <a:rPr dirty="0"/>
              <a:t> dans la Constitution française.</a:t>
            </a:r>
          </a:p>
          <a:p>
            <a:pPr>
              <a:defRPr sz="1600"/>
            </a:pPr>
            <a:r>
              <a:rPr dirty="0"/>
              <a:t>• 17 </a:t>
            </a:r>
            <a:r>
              <a:rPr dirty="0" err="1"/>
              <a:t>octobre</a:t>
            </a:r>
            <a:r>
              <a:rPr dirty="0"/>
              <a:t> 1961 - Manifestation des </a:t>
            </a:r>
            <a:r>
              <a:rPr dirty="0" err="1"/>
              <a:t>Algériens</a:t>
            </a:r>
            <a:r>
              <a:rPr dirty="0"/>
              <a:t> : </a:t>
            </a:r>
            <a:r>
              <a:rPr dirty="0" err="1"/>
              <a:t>Défilé</a:t>
            </a:r>
            <a:r>
              <a:rPr dirty="0"/>
              <a:t> </a:t>
            </a:r>
            <a:r>
              <a:rPr dirty="0" err="1"/>
              <a:t>pacifique</a:t>
            </a:r>
            <a:r>
              <a:rPr dirty="0"/>
              <a:t> à Paris </a:t>
            </a:r>
            <a:r>
              <a:rPr dirty="0" err="1"/>
              <a:t>contre</a:t>
            </a:r>
            <a:r>
              <a:rPr dirty="0"/>
              <a:t> un </a:t>
            </a:r>
            <a:r>
              <a:rPr dirty="0" err="1"/>
              <a:t>couvre</a:t>
            </a:r>
            <a:r>
              <a:rPr dirty="0"/>
              <a:t>-feu </a:t>
            </a:r>
            <a:r>
              <a:rPr dirty="0" err="1"/>
              <a:t>discriminatoire</a:t>
            </a:r>
            <a:r>
              <a:rPr dirty="0"/>
              <a:t>. </a:t>
            </a:r>
            <a:r>
              <a:rPr dirty="0" err="1"/>
              <a:t>Répression</a:t>
            </a:r>
            <a:r>
              <a:rPr dirty="0"/>
              <a:t> </a:t>
            </a:r>
            <a:r>
              <a:rPr dirty="0" err="1"/>
              <a:t>policière</a:t>
            </a:r>
            <a:r>
              <a:rPr dirty="0"/>
              <a:t> </a:t>
            </a:r>
            <a:r>
              <a:rPr dirty="0" err="1"/>
              <a:t>extrêmement</a:t>
            </a:r>
            <a:r>
              <a:rPr dirty="0"/>
              <a:t> </a:t>
            </a:r>
            <a:r>
              <a:rPr dirty="0" err="1"/>
              <a:t>violente</a:t>
            </a:r>
            <a:r>
              <a:rPr dirty="0"/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2095E8F-CC15-F5D0-5AF9-DFB099B4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062" y="1485900"/>
            <a:ext cx="5647279" cy="42961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C3E50"/>
                </a:solidFill>
                <a:latin typeface="Arial"/>
              </a:defRPr>
            </a:pPr>
            <a:r>
              <a:t>Période 4 : De 1968 à aujourd'hui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45920"/>
            <a:ext cx="51943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/>
            </a:pPr>
            <a:r>
              <a:rPr dirty="0"/>
              <a:t>• Mai 1968 - Mai 68 : Vaste </a:t>
            </a:r>
            <a:r>
              <a:rPr dirty="0" err="1"/>
              <a:t>mouvement</a:t>
            </a:r>
            <a:r>
              <a:rPr dirty="0"/>
              <a:t> </a:t>
            </a:r>
            <a:r>
              <a:rPr dirty="0" err="1"/>
              <a:t>étudiant</a:t>
            </a:r>
            <a:r>
              <a:rPr dirty="0"/>
              <a:t> et </a:t>
            </a:r>
            <a:r>
              <a:rPr dirty="0" err="1"/>
              <a:t>ouvrier</a:t>
            </a:r>
            <a:r>
              <a:rPr dirty="0"/>
              <a:t> qui </a:t>
            </a:r>
            <a:r>
              <a:rPr dirty="0" err="1"/>
              <a:t>paralyse</a:t>
            </a:r>
            <a:r>
              <a:rPr dirty="0"/>
              <a:t> le pays et </a:t>
            </a:r>
            <a:r>
              <a:rPr dirty="0" err="1"/>
              <a:t>remet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cause </a:t>
            </a:r>
            <a:r>
              <a:rPr dirty="0" err="1"/>
              <a:t>l'autorité</a:t>
            </a:r>
            <a:r>
              <a:rPr dirty="0"/>
              <a:t> </a:t>
            </a:r>
            <a:r>
              <a:rPr dirty="0" err="1"/>
              <a:t>traditionnelle</a:t>
            </a:r>
            <a:r>
              <a:rPr dirty="0"/>
              <a:t>. Augmentation forte du </a:t>
            </a:r>
            <a:r>
              <a:rPr dirty="0" err="1"/>
              <a:t>salaire</a:t>
            </a:r>
            <a:r>
              <a:rPr dirty="0"/>
              <a:t> minimum.</a:t>
            </a:r>
          </a:p>
          <a:p>
            <a:pPr>
              <a:spcAft>
                <a:spcPts val="1200"/>
              </a:spcAft>
              <a:defRPr sz="1600"/>
            </a:pPr>
            <a:r>
              <a:rPr dirty="0"/>
              <a:t>• 1971-1975 - Droit à </a:t>
            </a:r>
            <a:r>
              <a:rPr dirty="0" err="1"/>
              <a:t>l'avortement</a:t>
            </a:r>
            <a:r>
              <a:rPr dirty="0"/>
              <a:t> : Publication du </a:t>
            </a:r>
            <a:r>
              <a:rPr dirty="0" err="1"/>
              <a:t>Manifeste</a:t>
            </a:r>
            <a:r>
              <a:rPr dirty="0"/>
              <a:t> des 343 (1971). </a:t>
            </a:r>
            <a:r>
              <a:rPr dirty="0" err="1"/>
              <a:t>Portée</a:t>
            </a:r>
            <a:r>
              <a:rPr dirty="0"/>
              <a:t> par Simone Veil, la </a:t>
            </a:r>
            <a:r>
              <a:rPr dirty="0" err="1"/>
              <a:t>loi</a:t>
            </a:r>
            <a:r>
              <a:rPr dirty="0"/>
              <a:t> </a:t>
            </a:r>
            <a:r>
              <a:rPr dirty="0" err="1"/>
              <a:t>légalisant</a:t>
            </a:r>
            <a:r>
              <a:rPr dirty="0"/>
              <a:t> </a:t>
            </a:r>
            <a:r>
              <a:rPr dirty="0" err="1"/>
              <a:t>l'IVG</a:t>
            </a:r>
            <a:r>
              <a:rPr dirty="0"/>
              <a:t> est </a:t>
            </a:r>
            <a:r>
              <a:rPr dirty="0" err="1"/>
              <a:t>adopté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1975.</a:t>
            </a:r>
          </a:p>
          <a:p>
            <a:pPr>
              <a:spcAft>
                <a:spcPts val="1200"/>
              </a:spcAft>
              <a:defRPr sz="1600"/>
            </a:pPr>
            <a:r>
              <a:rPr dirty="0"/>
              <a:t>• 1983 - La Marche pour </a:t>
            </a:r>
            <a:r>
              <a:rPr dirty="0" err="1"/>
              <a:t>l'égalité</a:t>
            </a:r>
            <a:r>
              <a:rPr dirty="0"/>
              <a:t> : </a:t>
            </a:r>
            <a:r>
              <a:rPr dirty="0" err="1"/>
              <a:t>Surnommée</a:t>
            </a:r>
            <a:r>
              <a:rPr dirty="0"/>
              <a:t> 'Marche des </a:t>
            </a:r>
            <a:r>
              <a:rPr dirty="0" err="1"/>
              <a:t>Beurs</a:t>
            </a:r>
            <a:r>
              <a:rPr dirty="0"/>
              <a:t>', </a:t>
            </a:r>
            <a:r>
              <a:rPr dirty="0" err="1"/>
              <a:t>cette</a:t>
            </a:r>
            <a:r>
              <a:rPr dirty="0"/>
              <a:t> </a:t>
            </a:r>
            <a:r>
              <a:rPr dirty="0" err="1"/>
              <a:t>mobilisation</a:t>
            </a:r>
            <a:r>
              <a:rPr dirty="0"/>
              <a:t> </a:t>
            </a:r>
            <a:r>
              <a:rPr dirty="0" err="1"/>
              <a:t>nationale</a:t>
            </a:r>
            <a:r>
              <a:rPr dirty="0"/>
              <a:t> </a:t>
            </a:r>
            <a:r>
              <a:rPr dirty="0" err="1"/>
              <a:t>contre</a:t>
            </a:r>
            <a:r>
              <a:rPr dirty="0"/>
              <a:t> le </a:t>
            </a:r>
            <a:r>
              <a:rPr dirty="0" err="1"/>
              <a:t>racisme</a:t>
            </a:r>
            <a:r>
              <a:rPr dirty="0"/>
              <a:t> se </a:t>
            </a:r>
            <a:r>
              <a:rPr dirty="0" err="1"/>
              <a:t>termine</a:t>
            </a:r>
            <a:r>
              <a:rPr dirty="0"/>
              <a:t> par un immense </a:t>
            </a:r>
            <a:r>
              <a:rPr dirty="0" err="1"/>
              <a:t>rassemblement</a:t>
            </a:r>
            <a:r>
              <a:rPr dirty="0"/>
              <a:t> à Paris.</a:t>
            </a:r>
          </a:p>
          <a:p>
            <a:pPr>
              <a:spcAft>
                <a:spcPts val="1200"/>
              </a:spcAft>
              <a:defRPr sz="1600"/>
            </a:pPr>
            <a:r>
              <a:rPr dirty="0"/>
              <a:t>• 2018-2019 - Les Gilets jaunes : Contestation née du </a:t>
            </a:r>
            <a:r>
              <a:rPr dirty="0" err="1"/>
              <a:t>refus</a:t>
            </a:r>
            <a:r>
              <a:rPr dirty="0"/>
              <a:t> </a:t>
            </a:r>
            <a:r>
              <a:rPr dirty="0" err="1"/>
              <a:t>d'une</a:t>
            </a:r>
            <a:r>
              <a:rPr dirty="0"/>
              <a:t> </a:t>
            </a:r>
            <a:r>
              <a:rPr dirty="0" err="1"/>
              <a:t>taxe</a:t>
            </a:r>
            <a:r>
              <a:rPr dirty="0"/>
              <a:t> sur le carburant, </a:t>
            </a:r>
            <a:r>
              <a:rPr dirty="0" err="1"/>
              <a:t>évoluant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un </a:t>
            </a:r>
            <a:r>
              <a:rPr dirty="0" err="1"/>
              <a:t>mouvement</a:t>
            </a:r>
            <a:r>
              <a:rPr dirty="0"/>
              <a:t> sur la justice </a:t>
            </a:r>
            <a:r>
              <a:rPr dirty="0" err="1"/>
              <a:t>fiscale</a:t>
            </a:r>
            <a:r>
              <a:rPr dirty="0"/>
              <a:t> et le </a:t>
            </a:r>
            <a:r>
              <a:rPr dirty="0" err="1"/>
              <a:t>pouvoir</a:t>
            </a:r>
            <a:r>
              <a:rPr dirty="0"/>
              <a:t> </a:t>
            </a:r>
            <a:r>
              <a:rPr dirty="0" err="1"/>
              <a:t>d'achat</a:t>
            </a:r>
            <a:r>
              <a:rPr dirty="0"/>
              <a:t>.</a:t>
            </a:r>
          </a:p>
          <a:p>
            <a:pPr>
              <a:defRPr sz="1600"/>
            </a:pPr>
            <a:r>
              <a:rPr dirty="0"/>
              <a:t>• 2023 - </a:t>
            </a:r>
            <a:r>
              <a:rPr dirty="0" err="1"/>
              <a:t>Réforme</a:t>
            </a:r>
            <a:r>
              <a:rPr dirty="0"/>
              <a:t> des </a:t>
            </a:r>
            <a:r>
              <a:rPr dirty="0" err="1"/>
              <a:t>retraites</a:t>
            </a:r>
            <a:r>
              <a:rPr dirty="0"/>
              <a:t> : </a:t>
            </a:r>
            <a:r>
              <a:rPr dirty="0" err="1"/>
              <a:t>Mobilisations</a:t>
            </a:r>
            <a:r>
              <a:rPr dirty="0"/>
              <a:t> </a:t>
            </a:r>
            <a:r>
              <a:rPr dirty="0" err="1"/>
              <a:t>massives</a:t>
            </a:r>
            <a:r>
              <a:rPr dirty="0"/>
              <a:t> et </a:t>
            </a:r>
            <a:r>
              <a:rPr dirty="0" err="1"/>
              <a:t>grèves</a:t>
            </a:r>
            <a:r>
              <a:rPr dirty="0"/>
              <a:t> </a:t>
            </a:r>
            <a:r>
              <a:rPr dirty="0" err="1"/>
              <a:t>répétées</a:t>
            </a:r>
            <a:r>
              <a:rPr dirty="0"/>
              <a:t> </a:t>
            </a:r>
            <a:r>
              <a:rPr dirty="0" err="1"/>
              <a:t>contre</a:t>
            </a:r>
            <a:r>
              <a:rPr dirty="0"/>
              <a:t> le </a:t>
            </a:r>
            <a:r>
              <a:rPr dirty="0" err="1"/>
              <a:t>recul</a:t>
            </a:r>
            <a:r>
              <a:rPr dirty="0"/>
              <a:t> de </a:t>
            </a:r>
            <a:r>
              <a:rPr dirty="0" err="1"/>
              <a:t>l'âge</a:t>
            </a:r>
            <a:r>
              <a:rPr dirty="0"/>
              <a:t> </a:t>
            </a:r>
            <a:r>
              <a:rPr dirty="0" err="1"/>
              <a:t>légal</a:t>
            </a:r>
            <a:r>
              <a:rPr dirty="0"/>
              <a:t> de </a:t>
            </a:r>
            <a:r>
              <a:rPr dirty="0" err="1"/>
              <a:t>départ</a:t>
            </a:r>
            <a:r>
              <a:rPr dirty="0"/>
              <a:t>. La </a:t>
            </a:r>
            <a:r>
              <a:rPr dirty="0" err="1"/>
              <a:t>loi</a:t>
            </a:r>
            <a:r>
              <a:rPr dirty="0"/>
              <a:t> est </a:t>
            </a:r>
            <a:r>
              <a:rPr dirty="0" err="1"/>
              <a:t>promulguée</a:t>
            </a:r>
            <a:r>
              <a:rPr dirty="0"/>
              <a:t> malgré la contestation.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D07AE6-6579-FFF2-B3C3-930AC939D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8999" y="1993900"/>
            <a:ext cx="6001633" cy="33667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2C3E50"/>
                </a:solidFill>
                <a:latin typeface="Arial"/>
              </a:defRPr>
            </a:pPr>
            <a:r>
              <a:t>4. Activité finale : La ligne du débat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4592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  <a:defRPr sz="1800" i="1">
                <a:solidFill>
                  <a:srgbClr val="C0392B"/>
                </a:solidFill>
              </a:defRPr>
            </a:pPr>
            <a:r>
              <a:t>Consigne : Un côté de la salle = 'D'accord', l'autre côté = 'Pas d'accord'. Positionnez-vous sur la ligne et justifiez votre choix à l'oral.</a:t>
            </a:r>
          </a:p>
          <a:p>
            <a:pPr algn="ctr">
              <a:spcAft>
                <a:spcPts val="1600"/>
              </a:spcAft>
              <a:defRPr sz="2200" b="1">
                <a:solidFill>
                  <a:srgbClr val="2C3E50"/>
                </a:solidFill>
              </a:defRPr>
            </a:pPr>
            <a:r>
              <a:t>« Un artiste doit être engagé. »</a:t>
            </a:r>
          </a:p>
          <a:p>
            <a:pPr algn="ctr">
              <a:spcAft>
                <a:spcPts val="1600"/>
              </a:spcAft>
              <a:defRPr sz="2200" b="1">
                <a:solidFill>
                  <a:srgbClr val="2C3E50"/>
                </a:solidFill>
              </a:defRPr>
            </a:pPr>
            <a:r>
              <a:t>« Une affiche peut changer le monde. »</a:t>
            </a:r>
          </a:p>
          <a:p>
            <a:pPr algn="ctr">
              <a:spcAft>
                <a:spcPts val="1600"/>
              </a:spcAft>
              <a:defRPr sz="2200" b="1">
                <a:solidFill>
                  <a:srgbClr val="2C3E50"/>
                </a:solidFill>
              </a:defRPr>
            </a:pPr>
            <a:r>
              <a:t>« Manifester est le meilleur moyen de changer les choses. »</a:t>
            </a:r>
          </a:p>
          <a:p>
            <a:pPr algn="ctr">
              <a:spcAft>
                <a:spcPts val="1600"/>
              </a:spcAft>
              <a:defRPr sz="2200" b="1">
                <a:solidFill>
                  <a:srgbClr val="2C3E50"/>
                </a:solidFill>
              </a:defRPr>
            </a:pPr>
            <a:r>
              <a:t>« Faire grève, c'est bloquer les autres. 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773</Words>
  <Application>Microsoft Macintosh PowerPoint</Application>
  <PresentationFormat>Grand écran</PresentationFormat>
  <Paragraphs>54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Imen AMIRI</cp:lastModifiedBy>
  <cp:revision>2</cp:revision>
  <dcterms:created xsi:type="dcterms:W3CDTF">2013-01-27T09:14:16Z</dcterms:created>
  <dcterms:modified xsi:type="dcterms:W3CDTF">2026-11-02T20:49:38Z</dcterms:modified>
  <cp:category/>
</cp:coreProperties>
</file>