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257" r:id="rId3"/>
    <p:sldId id="273" r:id="rId4"/>
    <p:sldId id="271" r:id="rId5"/>
    <p:sldId id="275" r:id="rId6"/>
    <p:sldId id="258" r:id="rId7"/>
    <p:sldId id="259" r:id="rId8"/>
    <p:sldId id="260" r:id="rId9"/>
    <p:sldId id="261" r:id="rId10"/>
    <p:sldId id="262" r:id="rId11"/>
    <p:sldId id="263" r:id="rId12"/>
    <p:sldId id="264" r:id="rId13"/>
    <p:sldId id="265" r:id="rId14"/>
    <p:sldId id="267" r:id="rId15"/>
    <p:sldId id="268" r:id="rId16"/>
    <p:sldId id="269" r:id="rId17"/>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364"/>
    <p:restoredTop sz="94610"/>
  </p:normalViewPr>
  <p:slideViewPr>
    <p:cSldViewPr snapToGrid="0" snapToObjects="1">
      <p:cViewPr varScale="1">
        <p:scale>
          <a:sx n="107" d="100"/>
          <a:sy n="107" d="100"/>
        </p:scale>
        <p:origin x="64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09217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C48DA-C6B4-2999-30F8-AAFE93700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9C7B37-0A71-B35A-CE36-35BBFC53D8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272526-54F5-F3EB-7A9E-8F395B7CE8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92B453-CE66-0229-79BD-2EFA6E26E606}"/>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8421950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06115-4769-9360-BCB7-F31B19C6B7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FE400E-8CAB-50F7-3158-76F3A4AC95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89543C-08CE-D841-7418-CBA6397859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9D7629-405E-A45D-9C49-19836C1A02D8}"/>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9726268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DFF250-40BC-9165-638D-ACB9E3DD7A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7A4175-9ABC-29DC-9D9B-E14909A6CF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807F42-91B4-51E9-46CD-68ACEB14B1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094A28-158C-0527-FFCE-FB69951521B7}"/>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20781781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hyperlink" Target="https://youtu.be/ey_7JeK--u8?si=n6RZ9rDM_jbKMN4_"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F2D3D"/>
        </a:solidFill>
        <a:effectLst/>
      </p:bgPr>
    </p:bg>
    <p:spTree>
      <p:nvGrpSpPr>
        <p:cNvPr id="1" name=""/>
        <p:cNvGrpSpPr/>
        <p:nvPr/>
      </p:nvGrpSpPr>
      <p:grpSpPr>
        <a:xfrm>
          <a:off x="0" y="0"/>
          <a:ext cx="0" cy="0"/>
          <a:chOff x="0" y="0"/>
          <a:chExt cx="0" cy="0"/>
        </a:xfrm>
      </p:grpSpPr>
      <p:sp>
        <p:nvSpPr>
          <p:cNvPr id="2" name="Shape 0"/>
          <p:cNvSpPr/>
          <p:nvPr/>
        </p:nvSpPr>
        <p:spPr>
          <a:xfrm>
            <a:off x="0" y="0"/>
            <a:ext cx="12188952" cy="6858000"/>
          </a:xfrm>
          <a:prstGeom prst="rect">
            <a:avLst/>
          </a:prstGeom>
          <a:solidFill>
            <a:srgbClr val="1F2D3D"/>
          </a:solidFill>
          <a:ln/>
        </p:spPr>
        <p:txBody>
          <a:bodyPr/>
          <a:lstStyle/>
          <a:p>
            <a:endParaRPr lang="fr-FR"/>
          </a:p>
        </p:txBody>
      </p:sp>
      <p:sp>
        <p:nvSpPr>
          <p:cNvPr id="3" name="Shape 1"/>
          <p:cNvSpPr/>
          <p:nvPr/>
        </p:nvSpPr>
        <p:spPr>
          <a:xfrm>
            <a:off x="9692640" y="-1371600"/>
            <a:ext cx="4114800" cy="4114800"/>
          </a:xfrm>
          <a:prstGeom prst="ellipse">
            <a:avLst/>
          </a:prstGeom>
          <a:solidFill>
            <a:srgbClr val="141D29"/>
          </a:solidFill>
          <a:ln/>
        </p:spPr>
        <p:txBody>
          <a:bodyPr/>
          <a:lstStyle/>
          <a:p>
            <a:endParaRPr lang="fr-FR"/>
          </a:p>
        </p:txBody>
      </p:sp>
      <p:sp>
        <p:nvSpPr>
          <p:cNvPr id="4" name="Shape 2"/>
          <p:cNvSpPr/>
          <p:nvPr/>
        </p:nvSpPr>
        <p:spPr>
          <a:xfrm>
            <a:off x="-1645920" y="4754880"/>
            <a:ext cx="3840480" cy="3840480"/>
          </a:xfrm>
          <a:prstGeom prst="ellipse">
            <a:avLst/>
          </a:prstGeom>
          <a:solidFill>
            <a:srgbClr val="141D29"/>
          </a:solidFill>
          <a:ln/>
        </p:spPr>
        <p:txBody>
          <a:bodyPr/>
          <a:lstStyle/>
          <a:p>
            <a:endParaRPr lang="fr-FR"/>
          </a:p>
        </p:txBody>
      </p:sp>
      <p:sp>
        <p:nvSpPr>
          <p:cNvPr id="5" name="Text 3"/>
          <p:cNvSpPr txBox="1"/>
          <p:nvPr/>
        </p:nvSpPr>
        <p:spPr>
          <a:xfrm>
            <a:off x="822960" y="1920240"/>
            <a:ext cx="9144000" cy="457200"/>
          </a:xfrm>
          <a:prstGeom prst="rect">
            <a:avLst/>
          </a:prstGeom>
          <a:noFill/>
          <a:ln/>
        </p:spPr>
        <p:txBody>
          <a:bodyPr wrap="square" lIns="0" tIns="0" rIns="0" bIns="0" rtlCol="0" anchor="ctr"/>
          <a:lstStyle/>
          <a:p>
            <a:pPr marL="0" indent="0">
              <a:buNone/>
            </a:pPr>
            <a:r>
              <a:rPr lang="en-US" sz="1400" b="1" kern="0" spc="300" dirty="0">
                <a:solidFill>
                  <a:srgbClr val="C7A45C"/>
                </a:solidFill>
                <a:latin typeface="Calibri" pitchFamily="34" charset="0"/>
                <a:ea typeface="Calibri" pitchFamily="34" charset="-122"/>
                <a:cs typeface="Calibri" pitchFamily="34" charset="-120"/>
              </a:rPr>
              <a:t>19 DÉCEMBRE 1964 — PANTHÉON DE PARIS</a:t>
            </a:r>
            <a:endParaRPr lang="en-US" sz="1400" dirty="0"/>
          </a:p>
        </p:txBody>
      </p:sp>
      <p:sp>
        <p:nvSpPr>
          <p:cNvPr id="6" name="Text 4"/>
          <p:cNvSpPr txBox="1"/>
          <p:nvPr/>
        </p:nvSpPr>
        <p:spPr>
          <a:xfrm>
            <a:off x="822960" y="2377440"/>
            <a:ext cx="10058400" cy="1463040"/>
          </a:xfrm>
          <a:prstGeom prst="rect">
            <a:avLst/>
          </a:prstGeom>
          <a:noFill/>
          <a:ln/>
        </p:spPr>
        <p:txBody>
          <a:bodyPr wrap="square" lIns="0" tIns="0" rIns="0" bIns="0" rtlCol="0" anchor="ctr"/>
          <a:lstStyle/>
          <a:p>
            <a:pPr marL="0" indent="0">
              <a:buNone/>
            </a:pPr>
            <a:r>
              <a:rPr lang="en-US" sz="4800" b="1" dirty="0">
                <a:solidFill>
                  <a:srgbClr val="FFFFFF"/>
                </a:solidFill>
                <a:latin typeface="Cambria" pitchFamily="34" charset="0"/>
                <a:ea typeface="Cambria" pitchFamily="34" charset="-122"/>
                <a:cs typeface="Cambria" pitchFamily="34" charset="-120"/>
              </a:rPr>
              <a:t>Le discours de Malraux</a:t>
            </a:r>
            <a:endParaRPr lang="en-US" sz="4800" dirty="0"/>
          </a:p>
        </p:txBody>
      </p:sp>
      <p:sp>
        <p:nvSpPr>
          <p:cNvPr id="7" name="Text 5"/>
          <p:cNvSpPr txBox="1"/>
          <p:nvPr/>
        </p:nvSpPr>
        <p:spPr>
          <a:xfrm>
            <a:off x="822960" y="3749040"/>
            <a:ext cx="9144000" cy="548640"/>
          </a:xfrm>
          <a:prstGeom prst="rect">
            <a:avLst/>
          </a:prstGeom>
          <a:noFill/>
          <a:ln/>
        </p:spPr>
        <p:txBody>
          <a:bodyPr wrap="square" lIns="0" tIns="0" rIns="0" bIns="0" rtlCol="0" anchor="ctr"/>
          <a:lstStyle/>
          <a:p>
            <a:pPr marL="0" indent="0">
              <a:buNone/>
            </a:pPr>
            <a:r>
              <a:rPr lang="en-US" sz="1800" i="1" dirty="0">
                <a:solidFill>
                  <a:srgbClr val="F5F2EC"/>
                </a:solidFill>
                <a:latin typeface="Calibri" pitchFamily="34" charset="0"/>
                <a:ea typeface="Calibri" pitchFamily="34" charset="-122"/>
                <a:cs typeface="Calibri" pitchFamily="34" charset="-120"/>
              </a:rPr>
              <a:t>L'hommage à Jean Moulin — analyse pour la classe de FLE B1/B2</a:t>
            </a:r>
            <a:endParaRPr lang="en-US" sz="1800" dirty="0"/>
          </a:p>
        </p:txBody>
      </p:sp>
      <p:sp>
        <p:nvSpPr>
          <p:cNvPr id="8" name="Shape 6"/>
          <p:cNvSpPr/>
          <p:nvPr/>
        </p:nvSpPr>
        <p:spPr>
          <a:xfrm>
            <a:off x="822960" y="4480560"/>
            <a:ext cx="2011680" cy="0"/>
          </a:xfrm>
          <a:prstGeom prst="line">
            <a:avLst/>
          </a:prstGeom>
          <a:noFill/>
          <a:ln w="25400">
            <a:solidFill>
              <a:srgbClr val="8A6D3B"/>
            </a:solidFill>
            <a:prstDash val="solid"/>
          </a:ln>
        </p:spPr>
        <p:txBody>
          <a:bodyPr/>
          <a:lstStyle/>
          <a:p>
            <a:endParaRPr lang="fr-FR"/>
          </a:p>
        </p:txBody>
      </p:sp>
      <p:sp>
        <p:nvSpPr>
          <p:cNvPr id="9" name="Text 7"/>
          <p:cNvSpPr txBox="1"/>
          <p:nvPr/>
        </p:nvSpPr>
        <p:spPr>
          <a:xfrm>
            <a:off x="822960" y="6263640"/>
            <a:ext cx="7315200" cy="365760"/>
          </a:xfrm>
          <a:prstGeom prst="rect">
            <a:avLst/>
          </a:prstGeom>
          <a:noFill/>
          <a:ln/>
        </p:spPr>
        <p:txBody>
          <a:bodyPr wrap="square" lIns="0" tIns="0" rIns="0" bIns="0" rtlCol="0" anchor="ctr"/>
          <a:lstStyle/>
          <a:p>
            <a:pPr marL="0" indent="0">
              <a:buNone/>
            </a:pPr>
            <a:r>
              <a:rPr lang="en-US" sz="1100" dirty="0">
                <a:solidFill>
                  <a:srgbClr val="C7A45C"/>
                </a:solidFill>
                <a:latin typeface="Calibri" pitchFamily="34" charset="0"/>
                <a:ea typeface="Calibri" pitchFamily="34" charset="-122"/>
                <a:cs typeface="Calibri" pitchFamily="34" charset="-120"/>
              </a:rPr>
              <a:t>Fiche de culture générale — aa-e</a:t>
            </a:r>
            <a:endParaRPr lang="en-US" sz="1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5F2EC"/>
        </a:solidFill>
        <a:effectLst/>
      </p:bgPr>
    </p:bg>
    <p:spTree>
      <p:nvGrpSpPr>
        <p:cNvPr id="1" name=""/>
        <p:cNvGrpSpPr/>
        <p:nvPr/>
      </p:nvGrpSpPr>
      <p:grpSpPr>
        <a:xfrm>
          <a:off x="0" y="0"/>
          <a:ext cx="0" cy="0"/>
          <a:chOff x="0" y="0"/>
          <a:chExt cx="0" cy="0"/>
        </a:xfrm>
      </p:grpSpPr>
      <p:sp>
        <p:nvSpPr>
          <p:cNvPr id="2" name="Text 0"/>
          <p:cNvSpPr txBox="1"/>
          <p:nvPr/>
        </p:nvSpPr>
        <p:spPr>
          <a:xfrm>
            <a:off x="548640" y="457200"/>
            <a:ext cx="7315200" cy="365760"/>
          </a:xfrm>
          <a:prstGeom prst="rect">
            <a:avLst/>
          </a:prstGeom>
          <a:noFill/>
          <a:ln/>
        </p:spPr>
        <p:txBody>
          <a:bodyPr wrap="square" lIns="0" tIns="0" rIns="0" bIns="0" rtlCol="0" anchor="ctr"/>
          <a:lstStyle/>
          <a:p>
            <a:pPr marL="0" indent="0">
              <a:buNone/>
            </a:pPr>
            <a:r>
              <a:rPr lang="en-US" sz="1300" b="1" kern="0" spc="200" dirty="0">
                <a:solidFill>
                  <a:srgbClr val="8A6D3B"/>
                </a:solidFill>
                <a:latin typeface="Calibri" pitchFamily="34" charset="0"/>
                <a:ea typeface="Calibri" pitchFamily="34" charset="-122"/>
                <a:cs typeface="Calibri" pitchFamily="34" charset="-120"/>
              </a:rPr>
              <a:t>CONTEXTE</a:t>
            </a:r>
            <a:endParaRPr lang="en-US" sz="1300" dirty="0"/>
          </a:p>
        </p:txBody>
      </p:sp>
      <p:sp>
        <p:nvSpPr>
          <p:cNvPr id="3" name="Text 1"/>
          <p:cNvSpPr txBox="1"/>
          <p:nvPr/>
        </p:nvSpPr>
        <p:spPr>
          <a:xfrm>
            <a:off x="548640" y="777240"/>
            <a:ext cx="10515600" cy="822960"/>
          </a:xfrm>
          <a:prstGeom prst="rect">
            <a:avLst/>
          </a:prstGeom>
          <a:noFill/>
          <a:ln/>
        </p:spPr>
        <p:txBody>
          <a:bodyPr wrap="square" lIns="0" tIns="0" rIns="0" bIns="0" rtlCol="0" anchor="ctr"/>
          <a:lstStyle/>
          <a:p>
            <a:pPr marL="0" indent="0">
              <a:buNone/>
            </a:pPr>
            <a:r>
              <a:rPr lang="en-US" sz="3200" b="1" dirty="0">
                <a:solidFill>
                  <a:srgbClr val="1F2D3D"/>
                </a:solidFill>
                <a:latin typeface="Cambria" pitchFamily="34" charset="0"/>
                <a:ea typeface="Cambria" pitchFamily="34" charset="-122"/>
                <a:cs typeface="Cambria" pitchFamily="34" charset="-120"/>
              </a:rPr>
              <a:t>Une cérémonie nationale</a:t>
            </a:r>
            <a:endParaRPr lang="en-US" sz="3200" dirty="0"/>
          </a:p>
        </p:txBody>
      </p:sp>
      <p:sp>
        <p:nvSpPr>
          <p:cNvPr id="4" name="Shape 2"/>
          <p:cNvSpPr/>
          <p:nvPr/>
        </p:nvSpPr>
        <p:spPr>
          <a:xfrm>
            <a:off x="640080" y="1920240"/>
            <a:ext cx="502920" cy="502920"/>
          </a:xfrm>
          <a:prstGeom prst="ellipse">
            <a:avLst/>
          </a:prstGeom>
          <a:solidFill>
            <a:srgbClr val="8A6D3B"/>
          </a:solidFill>
          <a:ln/>
        </p:spPr>
        <p:txBody>
          <a:bodyPr/>
          <a:lstStyle/>
          <a:p>
            <a:endParaRPr lang="fr-FR"/>
          </a:p>
        </p:txBody>
      </p:sp>
      <p:sp>
        <p:nvSpPr>
          <p:cNvPr id="5" name="Text 3"/>
          <p:cNvSpPr txBox="1"/>
          <p:nvPr/>
        </p:nvSpPr>
        <p:spPr>
          <a:xfrm>
            <a:off x="640080" y="1920240"/>
            <a:ext cx="502920" cy="502920"/>
          </a:xfrm>
          <a:prstGeom prst="rect">
            <a:avLst/>
          </a:prstGeom>
          <a:noFill/>
          <a:ln/>
        </p:spPr>
        <p:txBody>
          <a:bodyPr wrap="square" lIns="0" tIns="0" rIns="0" bIns="0" rtlCol="0" anchor="ctr"/>
          <a:lstStyle/>
          <a:p>
            <a:pPr marL="0" indent="0" algn="ctr">
              <a:buNone/>
            </a:pPr>
            <a:r>
              <a:rPr lang="en-US" sz="2200" b="1" dirty="0">
                <a:solidFill>
                  <a:srgbClr val="FFFFFF"/>
                </a:solidFill>
                <a:latin typeface="Cambria" pitchFamily="34" charset="0"/>
                <a:ea typeface="Cambria" pitchFamily="34" charset="-122"/>
                <a:cs typeface="Cambria" pitchFamily="34" charset="-120"/>
              </a:rPr>
              <a:t>1</a:t>
            </a:r>
            <a:endParaRPr lang="en-US" sz="2200" dirty="0"/>
          </a:p>
        </p:txBody>
      </p:sp>
      <p:sp>
        <p:nvSpPr>
          <p:cNvPr id="6" name="Text 4"/>
          <p:cNvSpPr txBox="1"/>
          <p:nvPr/>
        </p:nvSpPr>
        <p:spPr>
          <a:xfrm>
            <a:off x="1371600" y="1892808"/>
            <a:ext cx="2103120" cy="457200"/>
          </a:xfrm>
          <a:prstGeom prst="rect">
            <a:avLst/>
          </a:prstGeom>
          <a:noFill/>
          <a:ln/>
        </p:spPr>
        <p:txBody>
          <a:bodyPr wrap="square" lIns="0" tIns="0" rIns="0" bIns="0" rtlCol="0" anchor="ctr"/>
          <a:lstStyle/>
          <a:p>
            <a:pPr marL="0" indent="0">
              <a:buNone/>
            </a:pPr>
            <a:r>
              <a:rPr lang="en-US" sz="1600" b="1" dirty="0">
                <a:solidFill>
                  <a:srgbClr val="1F2D3D"/>
                </a:solidFill>
                <a:latin typeface="Cambria" pitchFamily="34" charset="0"/>
                <a:ea typeface="Cambria" pitchFamily="34" charset="-122"/>
                <a:cs typeface="Cambria" pitchFamily="34" charset="-120"/>
              </a:rPr>
              <a:t>Date</a:t>
            </a:r>
            <a:endParaRPr lang="en-US" sz="1600" dirty="0"/>
          </a:p>
        </p:txBody>
      </p:sp>
      <p:sp>
        <p:nvSpPr>
          <p:cNvPr id="7" name="Text 5"/>
          <p:cNvSpPr txBox="1"/>
          <p:nvPr/>
        </p:nvSpPr>
        <p:spPr>
          <a:xfrm>
            <a:off x="3657600" y="1874520"/>
            <a:ext cx="7772400" cy="640080"/>
          </a:xfrm>
          <a:prstGeom prst="rect">
            <a:avLst/>
          </a:prstGeom>
          <a:noFill/>
          <a:ln/>
        </p:spPr>
        <p:txBody>
          <a:bodyPr wrap="square" lIns="0" tIns="0" rIns="0" bIns="0" rtlCol="0" anchor="t"/>
          <a:lstStyle/>
          <a:p>
            <a:pPr marL="0" indent="0">
              <a:buNone/>
            </a:pPr>
            <a:r>
              <a:rPr lang="en-US" sz="1400" dirty="0">
                <a:solidFill>
                  <a:srgbClr val="2A2A2A"/>
                </a:solidFill>
                <a:latin typeface="Calibri" pitchFamily="34" charset="0"/>
                <a:ea typeface="Calibri" pitchFamily="34" charset="-122"/>
                <a:cs typeface="Calibri" pitchFamily="34" charset="-120"/>
              </a:rPr>
              <a:t>19 décembre 1964, vingt ans après l'entrée dans la clandestinité de Jean Moulin</a:t>
            </a:r>
            <a:endParaRPr lang="en-US" sz="1400" dirty="0"/>
          </a:p>
        </p:txBody>
      </p:sp>
      <p:sp>
        <p:nvSpPr>
          <p:cNvPr id="8" name="Shape 6"/>
          <p:cNvSpPr/>
          <p:nvPr/>
        </p:nvSpPr>
        <p:spPr>
          <a:xfrm>
            <a:off x="640080" y="2971800"/>
            <a:ext cx="502920" cy="502920"/>
          </a:xfrm>
          <a:prstGeom prst="ellipse">
            <a:avLst/>
          </a:prstGeom>
          <a:solidFill>
            <a:srgbClr val="8A6D3B"/>
          </a:solidFill>
          <a:ln/>
        </p:spPr>
        <p:txBody>
          <a:bodyPr/>
          <a:lstStyle/>
          <a:p>
            <a:endParaRPr lang="fr-FR"/>
          </a:p>
        </p:txBody>
      </p:sp>
      <p:sp>
        <p:nvSpPr>
          <p:cNvPr id="9" name="Text 7"/>
          <p:cNvSpPr txBox="1"/>
          <p:nvPr/>
        </p:nvSpPr>
        <p:spPr>
          <a:xfrm>
            <a:off x="640080" y="2971800"/>
            <a:ext cx="502920" cy="502920"/>
          </a:xfrm>
          <a:prstGeom prst="rect">
            <a:avLst/>
          </a:prstGeom>
          <a:noFill/>
          <a:ln/>
        </p:spPr>
        <p:txBody>
          <a:bodyPr wrap="square" lIns="0" tIns="0" rIns="0" bIns="0" rtlCol="0" anchor="ctr"/>
          <a:lstStyle/>
          <a:p>
            <a:pPr marL="0" indent="0" algn="ctr">
              <a:buNone/>
            </a:pPr>
            <a:r>
              <a:rPr lang="en-US" sz="2200" b="1" dirty="0">
                <a:solidFill>
                  <a:srgbClr val="FFFFFF"/>
                </a:solidFill>
                <a:latin typeface="Cambria" pitchFamily="34" charset="0"/>
                <a:ea typeface="Cambria" pitchFamily="34" charset="-122"/>
                <a:cs typeface="Cambria" pitchFamily="34" charset="-120"/>
              </a:rPr>
              <a:t>2</a:t>
            </a:r>
            <a:endParaRPr lang="en-US" sz="2200" dirty="0"/>
          </a:p>
        </p:txBody>
      </p:sp>
      <p:sp>
        <p:nvSpPr>
          <p:cNvPr id="10" name="Text 8"/>
          <p:cNvSpPr txBox="1"/>
          <p:nvPr/>
        </p:nvSpPr>
        <p:spPr>
          <a:xfrm>
            <a:off x="1371600" y="2944368"/>
            <a:ext cx="2103120" cy="457200"/>
          </a:xfrm>
          <a:prstGeom prst="rect">
            <a:avLst/>
          </a:prstGeom>
          <a:noFill/>
          <a:ln/>
        </p:spPr>
        <p:txBody>
          <a:bodyPr wrap="square" lIns="0" tIns="0" rIns="0" bIns="0" rtlCol="0" anchor="ctr"/>
          <a:lstStyle/>
          <a:p>
            <a:pPr marL="0" indent="0">
              <a:buNone/>
            </a:pPr>
            <a:r>
              <a:rPr lang="en-US" sz="1600" b="1" dirty="0">
                <a:solidFill>
                  <a:srgbClr val="1F2D3D"/>
                </a:solidFill>
                <a:latin typeface="Cambria" pitchFamily="34" charset="0"/>
                <a:ea typeface="Cambria" pitchFamily="34" charset="-122"/>
                <a:cs typeface="Cambria" pitchFamily="34" charset="-120"/>
              </a:rPr>
              <a:t>Lieu</a:t>
            </a:r>
            <a:endParaRPr lang="en-US" sz="1600" dirty="0"/>
          </a:p>
        </p:txBody>
      </p:sp>
      <p:sp>
        <p:nvSpPr>
          <p:cNvPr id="11" name="Text 9"/>
          <p:cNvSpPr txBox="1"/>
          <p:nvPr/>
        </p:nvSpPr>
        <p:spPr>
          <a:xfrm>
            <a:off x="3657600" y="2926080"/>
            <a:ext cx="7772400" cy="640080"/>
          </a:xfrm>
          <a:prstGeom prst="rect">
            <a:avLst/>
          </a:prstGeom>
          <a:noFill/>
          <a:ln/>
        </p:spPr>
        <p:txBody>
          <a:bodyPr wrap="square" lIns="0" tIns="0" rIns="0" bIns="0" rtlCol="0" anchor="t"/>
          <a:lstStyle/>
          <a:p>
            <a:pPr marL="0" indent="0">
              <a:buNone/>
            </a:pPr>
            <a:r>
              <a:rPr lang="en-US" sz="1400" dirty="0">
                <a:solidFill>
                  <a:srgbClr val="2A2A2A"/>
                </a:solidFill>
                <a:latin typeface="Calibri" pitchFamily="34" charset="0"/>
                <a:ea typeface="Calibri" pitchFamily="34" charset="-122"/>
                <a:cs typeface="Calibri" pitchFamily="34" charset="-120"/>
              </a:rPr>
              <a:t>Le parvis du Panthéon, à Paris, par une journée froide et venteuse</a:t>
            </a:r>
            <a:endParaRPr lang="en-US" sz="1400" dirty="0"/>
          </a:p>
        </p:txBody>
      </p:sp>
      <p:sp>
        <p:nvSpPr>
          <p:cNvPr id="12" name="Shape 10"/>
          <p:cNvSpPr/>
          <p:nvPr/>
        </p:nvSpPr>
        <p:spPr>
          <a:xfrm>
            <a:off x="640080" y="4023360"/>
            <a:ext cx="502920" cy="502920"/>
          </a:xfrm>
          <a:prstGeom prst="ellipse">
            <a:avLst/>
          </a:prstGeom>
          <a:solidFill>
            <a:srgbClr val="8A6D3B"/>
          </a:solidFill>
          <a:ln/>
        </p:spPr>
        <p:txBody>
          <a:bodyPr/>
          <a:lstStyle/>
          <a:p>
            <a:endParaRPr lang="fr-FR"/>
          </a:p>
        </p:txBody>
      </p:sp>
      <p:sp>
        <p:nvSpPr>
          <p:cNvPr id="13" name="Text 11"/>
          <p:cNvSpPr txBox="1"/>
          <p:nvPr/>
        </p:nvSpPr>
        <p:spPr>
          <a:xfrm>
            <a:off x="640080" y="4023360"/>
            <a:ext cx="502920" cy="502920"/>
          </a:xfrm>
          <a:prstGeom prst="rect">
            <a:avLst/>
          </a:prstGeom>
          <a:noFill/>
          <a:ln/>
        </p:spPr>
        <p:txBody>
          <a:bodyPr wrap="square" lIns="0" tIns="0" rIns="0" bIns="0" rtlCol="0" anchor="ctr"/>
          <a:lstStyle/>
          <a:p>
            <a:pPr marL="0" indent="0" algn="ctr">
              <a:buNone/>
            </a:pPr>
            <a:r>
              <a:rPr lang="en-US" sz="2200" b="1" dirty="0">
                <a:solidFill>
                  <a:srgbClr val="FFFFFF"/>
                </a:solidFill>
                <a:latin typeface="Cambria" pitchFamily="34" charset="0"/>
                <a:ea typeface="Cambria" pitchFamily="34" charset="-122"/>
                <a:cs typeface="Cambria" pitchFamily="34" charset="-120"/>
              </a:rPr>
              <a:t>3</a:t>
            </a:r>
            <a:endParaRPr lang="en-US" sz="2200" dirty="0"/>
          </a:p>
        </p:txBody>
      </p:sp>
      <p:sp>
        <p:nvSpPr>
          <p:cNvPr id="14" name="Text 12"/>
          <p:cNvSpPr txBox="1"/>
          <p:nvPr/>
        </p:nvSpPr>
        <p:spPr>
          <a:xfrm>
            <a:off x="1371600" y="3995928"/>
            <a:ext cx="2103120" cy="457200"/>
          </a:xfrm>
          <a:prstGeom prst="rect">
            <a:avLst/>
          </a:prstGeom>
          <a:noFill/>
          <a:ln/>
        </p:spPr>
        <p:txBody>
          <a:bodyPr wrap="square" lIns="0" tIns="0" rIns="0" bIns="0" rtlCol="0" anchor="ctr"/>
          <a:lstStyle/>
          <a:p>
            <a:pPr marL="0" indent="0">
              <a:buNone/>
            </a:pPr>
            <a:r>
              <a:rPr lang="en-US" sz="1600" b="1" dirty="0">
                <a:solidFill>
                  <a:srgbClr val="1F2D3D"/>
                </a:solidFill>
                <a:latin typeface="Cambria" pitchFamily="34" charset="0"/>
                <a:ea typeface="Cambria" pitchFamily="34" charset="-122"/>
                <a:cs typeface="Cambria" pitchFamily="34" charset="-120"/>
              </a:rPr>
              <a:t>Occasion</a:t>
            </a:r>
            <a:endParaRPr lang="en-US" sz="1600" dirty="0"/>
          </a:p>
        </p:txBody>
      </p:sp>
      <p:sp>
        <p:nvSpPr>
          <p:cNvPr id="15" name="Text 13"/>
          <p:cNvSpPr txBox="1"/>
          <p:nvPr/>
        </p:nvSpPr>
        <p:spPr>
          <a:xfrm>
            <a:off x="3657600" y="3977640"/>
            <a:ext cx="7772400" cy="640080"/>
          </a:xfrm>
          <a:prstGeom prst="rect">
            <a:avLst/>
          </a:prstGeom>
          <a:noFill/>
          <a:ln/>
        </p:spPr>
        <p:txBody>
          <a:bodyPr wrap="square" lIns="0" tIns="0" rIns="0" bIns="0" rtlCol="0" anchor="t"/>
          <a:lstStyle/>
          <a:p>
            <a:pPr marL="0" indent="0">
              <a:buNone/>
            </a:pPr>
            <a:r>
              <a:rPr lang="en-US" sz="1400" dirty="0">
                <a:solidFill>
                  <a:srgbClr val="2A2A2A"/>
                </a:solidFill>
                <a:latin typeface="Calibri" pitchFamily="34" charset="0"/>
                <a:ea typeface="Calibri" pitchFamily="34" charset="-122"/>
                <a:cs typeface="Calibri" pitchFamily="34" charset="-120"/>
              </a:rPr>
              <a:t>Le transfert des cendres de Jean Moulin depuis le cimetière du Père-Lachaise</a:t>
            </a:r>
            <a:endParaRPr lang="en-US" sz="1400" dirty="0"/>
          </a:p>
        </p:txBody>
      </p:sp>
      <p:sp>
        <p:nvSpPr>
          <p:cNvPr id="16" name="Shape 14"/>
          <p:cNvSpPr/>
          <p:nvPr/>
        </p:nvSpPr>
        <p:spPr>
          <a:xfrm>
            <a:off x="640080" y="5074920"/>
            <a:ext cx="502920" cy="502920"/>
          </a:xfrm>
          <a:prstGeom prst="ellipse">
            <a:avLst/>
          </a:prstGeom>
          <a:solidFill>
            <a:srgbClr val="8A6D3B"/>
          </a:solidFill>
          <a:ln/>
        </p:spPr>
        <p:txBody>
          <a:bodyPr/>
          <a:lstStyle/>
          <a:p>
            <a:endParaRPr lang="fr-FR"/>
          </a:p>
        </p:txBody>
      </p:sp>
      <p:sp>
        <p:nvSpPr>
          <p:cNvPr id="17" name="Text 15"/>
          <p:cNvSpPr txBox="1"/>
          <p:nvPr/>
        </p:nvSpPr>
        <p:spPr>
          <a:xfrm>
            <a:off x="640080" y="5074920"/>
            <a:ext cx="502920" cy="502920"/>
          </a:xfrm>
          <a:prstGeom prst="rect">
            <a:avLst/>
          </a:prstGeom>
          <a:noFill/>
          <a:ln/>
        </p:spPr>
        <p:txBody>
          <a:bodyPr wrap="square" lIns="0" tIns="0" rIns="0" bIns="0" rtlCol="0" anchor="ctr"/>
          <a:lstStyle/>
          <a:p>
            <a:pPr marL="0" indent="0" algn="ctr">
              <a:buNone/>
            </a:pPr>
            <a:r>
              <a:rPr lang="en-US" sz="2200" b="1" dirty="0">
                <a:solidFill>
                  <a:srgbClr val="FFFFFF"/>
                </a:solidFill>
                <a:latin typeface="Cambria" pitchFamily="34" charset="0"/>
                <a:ea typeface="Cambria" pitchFamily="34" charset="-122"/>
                <a:cs typeface="Cambria" pitchFamily="34" charset="-120"/>
              </a:rPr>
              <a:t>4</a:t>
            </a:r>
            <a:endParaRPr lang="en-US" sz="2200" dirty="0"/>
          </a:p>
        </p:txBody>
      </p:sp>
      <p:sp>
        <p:nvSpPr>
          <p:cNvPr id="18" name="Text 16"/>
          <p:cNvSpPr txBox="1"/>
          <p:nvPr/>
        </p:nvSpPr>
        <p:spPr>
          <a:xfrm>
            <a:off x="1371600" y="5047488"/>
            <a:ext cx="2103120" cy="457200"/>
          </a:xfrm>
          <a:prstGeom prst="rect">
            <a:avLst/>
          </a:prstGeom>
          <a:noFill/>
          <a:ln/>
        </p:spPr>
        <p:txBody>
          <a:bodyPr wrap="square" lIns="0" tIns="0" rIns="0" bIns="0" rtlCol="0" anchor="ctr"/>
          <a:lstStyle/>
          <a:p>
            <a:pPr marL="0" indent="0">
              <a:buNone/>
            </a:pPr>
            <a:r>
              <a:rPr lang="en-US" sz="1600" b="1" dirty="0">
                <a:solidFill>
                  <a:srgbClr val="1F2D3D"/>
                </a:solidFill>
                <a:latin typeface="Cambria" pitchFamily="34" charset="0"/>
                <a:ea typeface="Cambria" pitchFamily="34" charset="-122"/>
                <a:cs typeface="Cambria" pitchFamily="34" charset="-120"/>
              </a:rPr>
              <a:t>Orateur</a:t>
            </a:r>
            <a:endParaRPr lang="en-US" sz="1600" dirty="0"/>
          </a:p>
        </p:txBody>
      </p:sp>
      <p:sp>
        <p:nvSpPr>
          <p:cNvPr id="19" name="Text 17"/>
          <p:cNvSpPr txBox="1"/>
          <p:nvPr/>
        </p:nvSpPr>
        <p:spPr>
          <a:xfrm>
            <a:off x="3657600" y="5029200"/>
            <a:ext cx="7772400" cy="640080"/>
          </a:xfrm>
          <a:prstGeom prst="rect">
            <a:avLst/>
          </a:prstGeom>
          <a:noFill/>
          <a:ln/>
        </p:spPr>
        <p:txBody>
          <a:bodyPr wrap="square" lIns="0" tIns="0" rIns="0" bIns="0" rtlCol="0" anchor="t"/>
          <a:lstStyle/>
          <a:p>
            <a:pPr marL="0" indent="0">
              <a:buNone/>
            </a:pPr>
            <a:r>
              <a:rPr lang="en-US" sz="1400" dirty="0">
                <a:solidFill>
                  <a:srgbClr val="2A2A2A"/>
                </a:solidFill>
                <a:latin typeface="Calibri" pitchFamily="34" charset="0"/>
                <a:ea typeface="Calibri" pitchFamily="34" charset="-122"/>
                <a:cs typeface="Calibri" pitchFamily="34" charset="-120"/>
              </a:rPr>
              <a:t>André Malraux, ministre des Affaires culturelles du général de Gaulle</a:t>
            </a:r>
            <a:endParaRPr lang="en-US" sz="1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CACD4-531C-52FC-DA9E-A91975DF3845}"/>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60F58C94-71B6-454E-15CE-AFFB39DA158F}"/>
              </a:ext>
            </a:extLst>
          </p:cNvPr>
          <p:cNvSpPr txBox="1"/>
          <p:nvPr/>
        </p:nvSpPr>
        <p:spPr>
          <a:xfrm>
            <a:off x="548640" y="457200"/>
            <a:ext cx="7315200" cy="365760"/>
          </a:xfrm>
          <a:prstGeom prst="rect">
            <a:avLst/>
          </a:prstGeom>
          <a:noFill/>
          <a:ln/>
        </p:spPr>
        <p:txBody>
          <a:bodyPr wrap="square" lIns="0" tIns="0" rIns="0" bIns="0" rtlCol="0" anchor="ctr"/>
          <a:lstStyle/>
          <a:p>
            <a:pPr marL="0" indent="0">
              <a:buNone/>
            </a:pPr>
            <a:endParaRPr lang="en-US" sz="1300" dirty="0"/>
          </a:p>
        </p:txBody>
      </p:sp>
      <p:sp>
        <p:nvSpPr>
          <p:cNvPr id="3" name="Text 1">
            <a:extLst>
              <a:ext uri="{FF2B5EF4-FFF2-40B4-BE49-F238E27FC236}">
                <a16:creationId xmlns:a16="http://schemas.microsoft.com/office/drawing/2014/main" id="{34ABF0BD-EA53-9D54-CC96-26487DCF9254}"/>
              </a:ext>
            </a:extLst>
          </p:cNvPr>
          <p:cNvSpPr txBox="1"/>
          <p:nvPr/>
        </p:nvSpPr>
        <p:spPr>
          <a:xfrm>
            <a:off x="1232065" y="731520"/>
            <a:ext cx="10515600" cy="822960"/>
          </a:xfrm>
          <a:prstGeom prst="rect">
            <a:avLst/>
          </a:prstGeom>
          <a:noFill/>
          <a:ln/>
        </p:spPr>
        <p:txBody>
          <a:bodyPr wrap="square" lIns="0" tIns="0" rIns="0" bIns="0" rtlCol="0" anchor="ctr"/>
          <a:lstStyle/>
          <a:p>
            <a:pPr marL="0" indent="0">
              <a:buNone/>
            </a:pPr>
            <a:r>
              <a:rPr lang="en-US" sz="3200" b="1" dirty="0">
                <a:solidFill>
                  <a:srgbClr val="1F2D3D"/>
                </a:solidFill>
                <a:latin typeface="Cambria" pitchFamily="34" charset="0"/>
                <a:ea typeface="Cambria" pitchFamily="34" charset="-122"/>
                <a:cs typeface="Cambria" pitchFamily="34" charset="-120"/>
              </a:rPr>
              <a:t>André Malraux</a:t>
            </a:r>
            <a:endParaRPr lang="en-US" sz="3200" dirty="0"/>
          </a:p>
        </p:txBody>
      </p:sp>
      <p:sp>
        <p:nvSpPr>
          <p:cNvPr id="4" name="Shape 2">
            <a:extLst>
              <a:ext uri="{FF2B5EF4-FFF2-40B4-BE49-F238E27FC236}">
                <a16:creationId xmlns:a16="http://schemas.microsoft.com/office/drawing/2014/main" id="{DFE64B88-4323-BE2E-2339-2A7891374337}"/>
              </a:ext>
            </a:extLst>
          </p:cNvPr>
          <p:cNvSpPr/>
          <p:nvPr/>
        </p:nvSpPr>
        <p:spPr>
          <a:xfrm>
            <a:off x="548640" y="2011680"/>
            <a:ext cx="6675120" cy="4023360"/>
          </a:xfrm>
          <a:prstGeom prst="roundRect">
            <a:avLst>
              <a:gd name="adj" fmla="val 1364"/>
            </a:avLst>
          </a:prstGeom>
          <a:solidFill>
            <a:srgbClr val="FFFFFF"/>
          </a:solidFill>
          <a:ln w="12700">
            <a:solidFill>
              <a:srgbClr val="E4DFD4"/>
            </a:solidFill>
            <a:prstDash val="solid"/>
          </a:ln>
        </p:spPr>
        <p:txBody>
          <a:bodyPr/>
          <a:lstStyle/>
          <a:p>
            <a:endParaRPr lang="fr-FR"/>
          </a:p>
        </p:txBody>
      </p:sp>
      <p:sp>
        <p:nvSpPr>
          <p:cNvPr id="5" name="Text 3">
            <a:extLst>
              <a:ext uri="{FF2B5EF4-FFF2-40B4-BE49-F238E27FC236}">
                <a16:creationId xmlns:a16="http://schemas.microsoft.com/office/drawing/2014/main" id="{2C0E767E-FDA4-8064-7E34-91E2A6167858}"/>
              </a:ext>
            </a:extLst>
          </p:cNvPr>
          <p:cNvSpPr txBox="1"/>
          <p:nvPr/>
        </p:nvSpPr>
        <p:spPr>
          <a:xfrm>
            <a:off x="762000" y="2240280"/>
            <a:ext cx="6096000" cy="3474720"/>
          </a:xfrm>
          <a:prstGeom prst="rect">
            <a:avLst/>
          </a:prstGeom>
          <a:noFill/>
          <a:ln/>
        </p:spPr>
        <p:txBody>
          <a:bodyPr wrap="square" lIns="0" tIns="0" rIns="0" bIns="0" rtlCol="0" anchor="t"/>
          <a:lstStyle/>
          <a:p>
            <a:pPr lvl="0"/>
            <a:r>
              <a:rPr lang="fr-FR" b="1" dirty="0"/>
              <a:t>L’Écrivain Engagé :</a:t>
            </a:r>
            <a:r>
              <a:rPr lang="fr-FR" dirty="0"/>
              <a:t> Romancier du tragique et de l'aventure, lauréat du </a:t>
            </a:r>
            <a:r>
              <a:rPr lang="fr-FR" b="1" dirty="0"/>
              <a:t>Prix Goncourt en 1933</a:t>
            </a:r>
            <a:r>
              <a:rPr lang="fr-FR" dirty="0"/>
              <a:t> pour </a:t>
            </a:r>
            <a:r>
              <a:rPr lang="fr-FR" i="1" dirty="0"/>
              <a:t>La Condition humaine</a:t>
            </a:r>
            <a:r>
              <a:rPr lang="fr-FR" dirty="0"/>
              <a:t>.</a:t>
            </a:r>
          </a:p>
          <a:p>
            <a:pPr lvl="0"/>
            <a:r>
              <a:rPr lang="fr-FR" b="1" dirty="0"/>
              <a:t>L’Homme d’Action :</a:t>
            </a:r>
            <a:r>
              <a:rPr lang="fr-FR" dirty="0"/>
              <a:t> Combattant antifasciste en Espagne, puis chef de file dans la </a:t>
            </a:r>
            <a:r>
              <a:rPr lang="fr-FR" b="1" dirty="0"/>
              <a:t>Résistance intérieure</a:t>
            </a:r>
            <a:r>
              <a:rPr lang="fr-FR" dirty="0"/>
              <a:t> (Brigade Alsace-Lorraine).</a:t>
            </a:r>
          </a:p>
          <a:p>
            <a:pPr lvl="0"/>
            <a:r>
              <a:rPr lang="fr-FR" b="1" dirty="0"/>
              <a:t>Le Ministre Orateur :</a:t>
            </a:r>
            <a:r>
              <a:rPr lang="fr-FR" dirty="0"/>
              <a:t> Premier </a:t>
            </a:r>
            <a:r>
              <a:rPr lang="fr-FR" b="1" dirty="0"/>
              <a:t>ministre des Affaires culturelles</a:t>
            </a:r>
            <a:r>
              <a:rPr lang="fr-FR" dirty="0"/>
              <a:t> (1959–1969) sous De Gaulle. Il devient la « voix » des grands hommages nationaux.</a:t>
            </a:r>
          </a:p>
          <a:p>
            <a:br>
              <a:rPr lang="fr-FR" sz="2000" dirty="0"/>
            </a:br>
            <a:endParaRPr lang="fr-FR" sz="2000" dirty="0"/>
          </a:p>
        </p:txBody>
      </p:sp>
      <p:sp>
        <p:nvSpPr>
          <p:cNvPr id="7" name="Text 5">
            <a:extLst>
              <a:ext uri="{FF2B5EF4-FFF2-40B4-BE49-F238E27FC236}">
                <a16:creationId xmlns:a16="http://schemas.microsoft.com/office/drawing/2014/main" id="{1D34ABFE-FACE-4A64-A091-235ED573A615}"/>
              </a:ext>
            </a:extLst>
          </p:cNvPr>
          <p:cNvSpPr txBox="1"/>
          <p:nvPr/>
        </p:nvSpPr>
        <p:spPr>
          <a:xfrm>
            <a:off x="7772400" y="2240280"/>
            <a:ext cx="3657600" cy="320040"/>
          </a:xfrm>
          <a:prstGeom prst="rect">
            <a:avLst/>
          </a:prstGeom>
          <a:noFill/>
          <a:ln/>
        </p:spPr>
        <p:txBody>
          <a:bodyPr wrap="square" lIns="0" tIns="0" rIns="0" bIns="0" rtlCol="0" anchor="ctr"/>
          <a:lstStyle/>
          <a:p>
            <a:pPr marL="0" indent="0">
              <a:buNone/>
            </a:pPr>
            <a:endParaRPr lang="en-US" sz="1100" dirty="0"/>
          </a:p>
        </p:txBody>
      </p:sp>
      <p:pic>
        <p:nvPicPr>
          <p:cNvPr id="8" name="Image 7">
            <a:extLst>
              <a:ext uri="{FF2B5EF4-FFF2-40B4-BE49-F238E27FC236}">
                <a16:creationId xmlns:a16="http://schemas.microsoft.com/office/drawing/2014/main" id="{98E532A0-BE17-71E3-8061-CCEC92F5D401}"/>
              </a:ext>
            </a:extLst>
          </p:cNvPr>
          <p:cNvPicPr>
            <a:picLocks noChangeAspect="1"/>
          </p:cNvPicPr>
          <p:nvPr/>
        </p:nvPicPr>
        <p:blipFill>
          <a:blip r:embed="rId3"/>
          <a:stretch>
            <a:fillRect/>
          </a:stretch>
        </p:blipFill>
        <p:spPr>
          <a:xfrm>
            <a:off x="7863840" y="1468431"/>
            <a:ext cx="3269277" cy="4566609"/>
          </a:xfrm>
          <a:prstGeom prst="rect">
            <a:avLst/>
          </a:prstGeom>
        </p:spPr>
      </p:pic>
    </p:spTree>
    <p:extLst>
      <p:ext uri="{BB962C8B-B14F-4D97-AF65-F5344CB8AC3E}">
        <p14:creationId xmlns:p14="http://schemas.microsoft.com/office/powerpoint/2010/main" val="92365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221EF5-E524-F5BF-6D07-B515DB73087D}"/>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F6118544-8F91-C4B9-7536-C3911693D1A3}"/>
              </a:ext>
            </a:extLst>
          </p:cNvPr>
          <p:cNvSpPr txBox="1"/>
          <p:nvPr/>
        </p:nvSpPr>
        <p:spPr>
          <a:xfrm>
            <a:off x="548640" y="457200"/>
            <a:ext cx="7315200" cy="365760"/>
          </a:xfrm>
          <a:prstGeom prst="rect">
            <a:avLst/>
          </a:prstGeom>
          <a:noFill/>
          <a:ln/>
        </p:spPr>
        <p:txBody>
          <a:bodyPr wrap="square" lIns="0" tIns="0" rIns="0" bIns="0" rtlCol="0" anchor="ctr"/>
          <a:lstStyle/>
          <a:p>
            <a:pPr marL="0" indent="0">
              <a:buNone/>
            </a:pPr>
            <a:endParaRPr lang="en-US" sz="1300" dirty="0"/>
          </a:p>
        </p:txBody>
      </p:sp>
      <p:sp>
        <p:nvSpPr>
          <p:cNvPr id="3" name="Text 1">
            <a:extLst>
              <a:ext uri="{FF2B5EF4-FFF2-40B4-BE49-F238E27FC236}">
                <a16:creationId xmlns:a16="http://schemas.microsoft.com/office/drawing/2014/main" id="{C1E2B15F-630F-4297-AD5F-81DDA8F6B1C8}"/>
              </a:ext>
            </a:extLst>
          </p:cNvPr>
          <p:cNvSpPr txBox="1"/>
          <p:nvPr/>
        </p:nvSpPr>
        <p:spPr>
          <a:xfrm>
            <a:off x="1232065" y="731520"/>
            <a:ext cx="10515600" cy="822960"/>
          </a:xfrm>
          <a:prstGeom prst="rect">
            <a:avLst/>
          </a:prstGeom>
          <a:noFill/>
          <a:ln/>
        </p:spPr>
        <p:txBody>
          <a:bodyPr wrap="square" lIns="0" tIns="0" rIns="0" bIns="0" rtlCol="0" anchor="ctr"/>
          <a:lstStyle/>
          <a:p>
            <a:pPr marL="0" indent="0">
              <a:buNone/>
            </a:pPr>
            <a:r>
              <a:rPr lang="en-US" sz="3200" b="1" dirty="0">
                <a:solidFill>
                  <a:srgbClr val="1F2D3D"/>
                </a:solidFill>
                <a:latin typeface="Cambria" pitchFamily="34" charset="0"/>
                <a:ea typeface="Cambria" pitchFamily="34" charset="-122"/>
                <a:cs typeface="Cambria" pitchFamily="34" charset="-120"/>
              </a:rPr>
              <a:t>Jean Moulin</a:t>
            </a:r>
            <a:endParaRPr lang="en-US" sz="3200" dirty="0"/>
          </a:p>
        </p:txBody>
      </p:sp>
      <p:sp>
        <p:nvSpPr>
          <p:cNvPr id="4" name="Shape 2">
            <a:extLst>
              <a:ext uri="{FF2B5EF4-FFF2-40B4-BE49-F238E27FC236}">
                <a16:creationId xmlns:a16="http://schemas.microsoft.com/office/drawing/2014/main" id="{24D6246C-07BD-7139-E397-6F52DBB876B8}"/>
              </a:ext>
            </a:extLst>
          </p:cNvPr>
          <p:cNvSpPr/>
          <p:nvPr/>
        </p:nvSpPr>
        <p:spPr>
          <a:xfrm>
            <a:off x="548640" y="2011680"/>
            <a:ext cx="6675120" cy="4023360"/>
          </a:xfrm>
          <a:prstGeom prst="roundRect">
            <a:avLst>
              <a:gd name="adj" fmla="val 1364"/>
            </a:avLst>
          </a:prstGeom>
          <a:solidFill>
            <a:srgbClr val="FFFFFF"/>
          </a:solidFill>
          <a:ln w="12700">
            <a:solidFill>
              <a:srgbClr val="E4DFD4"/>
            </a:solidFill>
            <a:prstDash val="solid"/>
          </a:ln>
        </p:spPr>
        <p:txBody>
          <a:bodyPr/>
          <a:lstStyle/>
          <a:p>
            <a:endParaRPr lang="fr-FR"/>
          </a:p>
        </p:txBody>
      </p:sp>
      <p:sp>
        <p:nvSpPr>
          <p:cNvPr id="5" name="Text 3">
            <a:extLst>
              <a:ext uri="{FF2B5EF4-FFF2-40B4-BE49-F238E27FC236}">
                <a16:creationId xmlns:a16="http://schemas.microsoft.com/office/drawing/2014/main" id="{2E383918-0550-8391-3711-85FB0AFBCF76}"/>
              </a:ext>
            </a:extLst>
          </p:cNvPr>
          <p:cNvSpPr txBox="1"/>
          <p:nvPr/>
        </p:nvSpPr>
        <p:spPr>
          <a:xfrm>
            <a:off x="762000" y="2240280"/>
            <a:ext cx="6096000" cy="3474720"/>
          </a:xfrm>
          <a:prstGeom prst="rect">
            <a:avLst/>
          </a:prstGeom>
          <a:noFill/>
          <a:ln/>
        </p:spPr>
        <p:txBody>
          <a:bodyPr wrap="square" lIns="0" tIns="0" rIns="0" bIns="0" rtlCol="0" anchor="t"/>
          <a:lstStyle/>
          <a:p>
            <a:pPr algn="just"/>
            <a:r>
              <a:rPr lang="fr-FR" sz="2000" dirty="0"/>
              <a:t>Figure centrale du discours. Préfet d'Eure-et-Loir en 1940, il est envoyé par De Gaulle en France occupée pour unifier les mouvements de Résistance. Arrêté à Caluire le 21 juin 1943, torturé par Klaus Barbie, il meurt en déportation dans le train qui le menait en Allemagne sans avoir parlé. Malraux le nomme successivement par ses différents statuts : </a:t>
            </a:r>
            <a:r>
              <a:rPr lang="fr-FR" sz="2000" b="1" dirty="0"/>
              <a:t>« préfet »</a:t>
            </a:r>
            <a:r>
              <a:rPr lang="fr-FR" dirty="0"/>
              <a:t>, </a:t>
            </a:r>
            <a:r>
              <a:rPr lang="fr-FR" sz="2000" b="1" dirty="0"/>
              <a:t>« combattant »</a:t>
            </a:r>
            <a:r>
              <a:rPr lang="fr-FR" dirty="0"/>
              <a:t>, et </a:t>
            </a:r>
            <a:r>
              <a:rPr lang="fr-FR" sz="2000" b="1" dirty="0"/>
              <a:t>« chef de la Résistance »</a:t>
            </a:r>
            <a:r>
              <a:rPr lang="fr-FR" dirty="0"/>
              <a:t>.</a:t>
            </a:r>
            <a:endParaRPr lang="en-US" sz="1600" dirty="0"/>
          </a:p>
        </p:txBody>
      </p:sp>
      <p:sp>
        <p:nvSpPr>
          <p:cNvPr id="7" name="Text 5">
            <a:extLst>
              <a:ext uri="{FF2B5EF4-FFF2-40B4-BE49-F238E27FC236}">
                <a16:creationId xmlns:a16="http://schemas.microsoft.com/office/drawing/2014/main" id="{BFF52CFF-6E54-449D-8D32-9AED27214744}"/>
              </a:ext>
            </a:extLst>
          </p:cNvPr>
          <p:cNvSpPr txBox="1"/>
          <p:nvPr/>
        </p:nvSpPr>
        <p:spPr>
          <a:xfrm>
            <a:off x="7772400" y="2240280"/>
            <a:ext cx="3657600" cy="320040"/>
          </a:xfrm>
          <a:prstGeom prst="rect">
            <a:avLst/>
          </a:prstGeom>
          <a:noFill/>
          <a:ln/>
        </p:spPr>
        <p:txBody>
          <a:bodyPr wrap="square" lIns="0" tIns="0" rIns="0" bIns="0" rtlCol="0" anchor="ctr"/>
          <a:lstStyle/>
          <a:p>
            <a:pPr marL="0" indent="0">
              <a:buNone/>
            </a:pPr>
            <a:r>
              <a:rPr lang="en-US" sz="1100" b="1" kern="0" spc="200" dirty="0">
                <a:solidFill>
                  <a:srgbClr val="C7A45C"/>
                </a:solidFill>
                <a:latin typeface="Calibri" pitchFamily="34" charset="0"/>
                <a:ea typeface="Calibri" pitchFamily="34" charset="-122"/>
                <a:cs typeface="Calibri" pitchFamily="34" charset="-120"/>
              </a:rPr>
              <a:t>VOCABULAIRE</a:t>
            </a:r>
            <a:endParaRPr lang="en-US" sz="1100" dirty="0"/>
          </a:p>
        </p:txBody>
      </p:sp>
      <p:pic>
        <p:nvPicPr>
          <p:cNvPr id="12" name="Image 11">
            <a:extLst>
              <a:ext uri="{FF2B5EF4-FFF2-40B4-BE49-F238E27FC236}">
                <a16:creationId xmlns:a16="http://schemas.microsoft.com/office/drawing/2014/main" id="{EE8D01EB-5439-F936-7483-ADC9B8F80343}"/>
              </a:ext>
            </a:extLst>
          </p:cNvPr>
          <p:cNvPicPr>
            <a:picLocks noChangeAspect="1"/>
          </p:cNvPicPr>
          <p:nvPr/>
        </p:nvPicPr>
        <p:blipFill>
          <a:blip r:embed="rId3"/>
          <a:stretch>
            <a:fillRect/>
          </a:stretch>
        </p:blipFill>
        <p:spPr>
          <a:xfrm>
            <a:off x="7772400" y="1940560"/>
            <a:ext cx="2959100" cy="4165600"/>
          </a:xfrm>
          <a:prstGeom prst="rect">
            <a:avLst/>
          </a:prstGeom>
        </p:spPr>
      </p:pic>
    </p:spTree>
    <p:extLst>
      <p:ext uri="{BB962C8B-B14F-4D97-AF65-F5344CB8AC3E}">
        <p14:creationId xmlns:p14="http://schemas.microsoft.com/office/powerpoint/2010/main" val="3108915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661DD-A3F6-1696-6730-039ED5BD40F1}"/>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7964570D-73C9-2667-D193-574F00400BF9}"/>
              </a:ext>
            </a:extLst>
          </p:cNvPr>
          <p:cNvSpPr txBox="1"/>
          <p:nvPr/>
        </p:nvSpPr>
        <p:spPr>
          <a:xfrm>
            <a:off x="548640" y="457200"/>
            <a:ext cx="7315200" cy="365760"/>
          </a:xfrm>
          <a:prstGeom prst="rect">
            <a:avLst/>
          </a:prstGeom>
          <a:noFill/>
          <a:ln/>
        </p:spPr>
        <p:txBody>
          <a:bodyPr wrap="square" lIns="0" tIns="0" rIns="0" bIns="0" rtlCol="0" anchor="ctr"/>
          <a:lstStyle/>
          <a:p>
            <a:pPr marL="0" indent="0">
              <a:buNone/>
            </a:pPr>
            <a:endParaRPr lang="en-US" sz="1300" dirty="0"/>
          </a:p>
        </p:txBody>
      </p:sp>
      <p:sp>
        <p:nvSpPr>
          <p:cNvPr id="3" name="Text 1">
            <a:extLst>
              <a:ext uri="{FF2B5EF4-FFF2-40B4-BE49-F238E27FC236}">
                <a16:creationId xmlns:a16="http://schemas.microsoft.com/office/drawing/2014/main" id="{701C3B1D-9094-5686-E593-85DA26361858}"/>
              </a:ext>
            </a:extLst>
          </p:cNvPr>
          <p:cNvSpPr txBox="1"/>
          <p:nvPr/>
        </p:nvSpPr>
        <p:spPr>
          <a:xfrm>
            <a:off x="1127760" y="891540"/>
            <a:ext cx="10515600" cy="822960"/>
          </a:xfrm>
          <a:prstGeom prst="rect">
            <a:avLst/>
          </a:prstGeom>
          <a:noFill/>
          <a:ln/>
        </p:spPr>
        <p:txBody>
          <a:bodyPr wrap="square" lIns="0" tIns="0" rIns="0" bIns="0" rtlCol="0" anchor="ctr"/>
          <a:lstStyle/>
          <a:p>
            <a:pPr marL="0" indent="0">
              <a:buNone/>
            </a:pPr>
            <a:r>
              <a:rPr lang="en-US" sz="3200" b="1" dirty="0">
                <a:solidFill>
                  <a:srgbClr val="1F2D3D"/>
                </a:solidFill>
                <a:latin typeface="Cambria" pitchFamily="34" charset="0"/>
                <a:ea typeface="Cambria" pitchFamily="34" charset="-122"/>
                <a:cs typeface="Cambria" pitchFamily="34" charset="-120"/>
              </a:rPr>
              <a:t>Charles de Gaulle</a:t>
            </a:r>
            <a:endParaRPr lang="en-US" sz="3200" dirty="0"/>
          </a:p>
        </p:txBody>
      </p:sp>
      <p:sp>
        <p:nvSpPr>
          <p:cNvPr id="4" name="Shape 2">
            <a:extLst>
              <a:ext uri="{FF2B5EF4-FFF2-40B4-BE49-F238E27FC236}">
                <a16:creationId xmlns:a16="http://schemas.microsoft.com/office/drawing/2014/main" id="{3DAC2351-48AA-077B-A5F1-6A50C957E1F6}"/>
              </a:ext>
            </a:extLst>
          </p:cNvPr>
          <p:cNvSpPr/>
          <p:nvPr/>
        </p:nvSpPr>
        <p:spPr>
          <a:xfrm>
            <a:off x="548640" y="2011680"/>
            <a:ext cx="6675120" cy="4023360"/>
          </a:xfrm>
          <a:prstGeom prst="roundRect">
            <a:avLst>
              <a:gd name="adj" fmla="val 1364"/>
            </a:avLst>
          </a:prstGeom>
          <a:solidFill>
            <a:srgbClr val="FFFFFF"/>
          </a:solidFill>
          <a:ln w="12700">
            <a:solidFill>
              <a:srgbClr val="E4DFD4"/>
            </a:solidFill>
            <a:prstDash val="solid"/>
          </a:ln>
        </p:spPr>
        <p:txBody>
          <a:bodyPr/>
          <a:lstStyle/>
          <a:p>
            <a:endParaRPr lang="fr-FR"/>
          </a:p>
        </p:txBody>
      </p:sp>
      <p:sp>
        <p:nvSpPr>
          <p:cNvPr id="5" name="Text 3">
            <a:extLst>
              <a:ext uri="{FF2B5EF4-FFF2-40B4-BE49-F238E27FC236}">
                <a16:creationId xmlns:a16="http://schemas.microsoft.com/office/drawing/2014/main" id="{4F7B1FAD-62EE-36FF-CBAA-F08E9DC53913}"/>
              </a:ext>
            </a:extLst>
          </p:cNvPr>
          <p:cNvSpPr txBox="1"/>
          <p:nvPr/>
        </p:nvSpPr>
        <p:spPr>
          <a:xfrm>
            <a:off x="762000" y="2240280"/>
            <a:ext cx="6096000" cy="3474720"/>
          </a:xfrm>
          <a:prstGeom prst="rect">
            <a:avLst/>
          </a:prstGeom>
          <a:noFill/>
          <a:ln/>
        </p:spPr>
        <p:txBody>
          <a:bodyPr wrap="square" lIns="0" tIns="0" rIns="0" bIns="0" rtlCol="0" anchor="t"/>
          <a:lstStyle/>
          <a:p>
            <a:r>
              <a:rPr lang="fr-FR" b="1" dirty="0"/>
              <a:t>Charles de Gaulle (1890–1970)</a:t>
            </a:r>
          </a:p>
          <a:p>
            <a:pPr lvl="0"/>
            <a:r>
              <a:rPr lang="fr-FR" b="1" dirty="0"/>
              <a:t>L'Homme du 18 Juin :</a:t>
            </a:r>
            <a:r>
              <a:rPr lang="fr-FR" dirty="0"/>
              <a:t> Général de brigade qui refuse l'armistice en 1940. Depuis Londres, il lance son célèbre appel et devient le chef de la </a:t>
            </a:r>
            <a:r>
              <a:rPr lang="fr-FR" b="1" dirty="0"/>
              <a:t>France Libre</a:t>
            </a:r>
            <a:r>
              <a:rPr lang="fr-FR" dirty="0"/>
              <a:t>.</a:t>
            </a:r>
          </a:p>
          <a:p>
            <a:pPr lvl="0"/>
            <a:r>
              <a:rPr lang="fr-FR" b="1" dirty="0"/>
              <a:t>Le Libérateur :</a:t>
            </a:r>
            <a:r>
              <a:rPr lang="fr-FR" dirty="0"/>
              <a:t> Chef du Gouvernement provisoire à la Libération (1944-1946), il rétablit la légalité républicaine et donne le </a:t>
            </a:r>
            <a:r>
              <a:rPr lang="fr-FR" b="1" dirty="0"/>
              <a:t>droit de vote aux femmes</a:t>
            </a:r>
            <a:r>
              <a:rPr lang="fr-FR" dirty="0"/>
              <a:t>.</a:t>
            </a:r>
          </a:p>
          <a:p>
            <a:pPr lvl="0"/>
            <a:r>
              <a:rPr lang="fr-FR" b="1" dirty="0"/>
              <a:t>Le Fondateur de la Ve République :</a:t>
            </a:r>
            <a:r>
              <a:rPr lang="fr-FR" dirty="0"/>
              <a:t> Rappelé au pouvoir en 1958, il dote la France d'une nouvelle Constitution et devient le premier </a:t>
            </a:r>
            <a:r>
              <a:rPr lang="fr-FR" b="1" dirty="0"/>
              <a:t>Président de la République</a:t>
            </a:r>
            <a:r>
              <a:rPr lang="fr-FR" dirty="0"/>
              <a:t> élu au suffrage universel.</a:t>
            </a:r>
          </a:p>
          <a:p>
            <a:br>
              <a:rPr lang="fr-FR" sz="2000" dirty="0"/>
            </a:br>
            <a:endParaRPr lang="fr-FR" sz="2000" dirty="0"/>
          </a:p>
        </p:txBody>
      </p:sp>
      <p:sp>
        <p:nvSpPr>
          <p:cNvPr id="7" name="Text 5">
            <a:extLst>
              <a:ext uri="{FF2B5EF4-FFF2-40B4-BE49-F238E27FC236}">
                <a16:creationId xmlns:a16="http://schemas.microsoft.com/office/drawing/2014/main" id="{85F2C570-D51E-DEBD-2BBE-1E29BC837F1A}"/>
              </a:ext>
            </a:extLst>
          </p:cNvPr>
          <p:cNvSpPr txBox="1"/>
          <p:nvPr/>
        </p:nvSpPr>
        <p:spPr>
          <a:xfrm>
            <a:off x="8080762" y="2240280"/>
            <a:ext cx="3657600" cy="320040"/>
          </a:xfrm>
          <a:prstGeom prst="rect">
            <a:avLst/>
          </a:prstGeom>
          <a:noFill/>
          <a:ln/>
        </p:spPr>
        <p:txBody>
          <a:bodyPr wrap="square" lIns="0" tIns="0" rIns="0" bIns="0" rtlCol="0" anchor="ctr"/>
          <a:lstStyle/>
          <a:p>
            <a:pPr marL="0" indent="0">
              <a:buNone/>
            </a:pPr>
            <a:endParaRPr lang="en-US" sz="1100" dirty="0"/>
          </a:p>
        </p:txBody>
      </p:sp>
      <p:pic>
        <p:nvPicPr>
          <p:cNvPr id="8" name="Image 7">
            <a:extLst>
              <a:ext uri="{FF2B5EF4-FFF2-40B4-BE49-F238E27FC236}">
                <a16:creationId xmlns:a16="http://schemas.microsoft.com/office/drawing/2014/main" id="{743C3B4D-FFD9-2D7D-ECA3-9F7260109E9C}"/>
              </a:ext>
            </a:extLst>
          </p:cNvPr>
          <p:cNvPicPr>
            <a:picLocks noChangeAspect="1"/>
          </p:cNvPicPr>
          <p:nvPr/>
        </p:nvPicPr>
        <p:blipFill>
          <a:blip r:embed="rId3"/>
          <a:stretch>
            <a:fillRect/>
          </a:stretch>
        </p:blipFill>
        <p:spPr>
          <a:xfrm>
            <a:off x="8080762" y="1876674"/>
            <a:ext cx="3107938" cy="4201932"/>
          </a:xfrm>
          <a:prstGeom prst="rect">
            <a:avLst/>
          </a:prstGeom>
        </p:spPr>
      </p:pic>
    </p:spTree>
    <p:extLst>
      <p:ext uri="{BB962C8B-B14F-4D97-AF65-F5344CB8AC3E}">
        <p14:creationId xmlns:p14="http://schemas.microsoft.com/office/powerpoint/2010/main" val="2291752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3">
    <p:bg>
      <p:bgPr>
        <a:solidFill>
          <a:srgbClr val="F5F2EC"/>
        </a:solidFill>
        <a:effectLst/>
      </p:bgPr>
    </p:bg>
    <p:spTree>
      <p:nvGrpSpPr>
        <p:cNvPr id="1" name=""/>
        <p:cNvGrpSpPr/>
        <p:nvPr/>
      </p:nvGrpSpPr>
      <p:grpSpPr>
        <a:xfrm>
          <a:off x="0" y="0"/>
          <a:ext cx="0" cy="0"/>
          <a:chOff x="0" y="0"/>
          <a:chExt cx="0" cy="0"/>
        </a:xfrm>
      </p:grpSpPr>
      <p:sp>
        <p:nvSpPr>
          <p:cNvPr id="2" name="Text 0"/>
          <p:cNvSpPr txBox="1"/>
          <p:nvPr/>
        </p:nvSpPr>
        <p:spPr>
          <a:xfrm>
            <a:off x="548640" y="457200"/>
            <a:ext cx="7315200" cy="365760"/>
          </a:xfrm>
          <a:prstGeom prst="rect">
            <a:avLst/>
          </a:prstGeom>
          <a:noFill/>
          <a:ln/>
        </p:spPr>
        <p:txBody>
          <a:bodyPr wrap="square" lIns="0" tIns="0" rIns="0" bIns="0" rtlCol="0" anchor="ctr"/>
          <a:lstStyle/>
          <a:p>
            <a:pPr marL="0" indent="0">
              <a:buNone/>
            </a:pPr>
            <a:r>
              <a:rPr lang="en-US" sz="1300" b="1" kern="0" spc="200" dirty="0">
                <a:solidFill>
                  <a:srgbClr val="8A6D3B"/>
                </a:solidFill>
                <a:latin typeface="Calibri" pitchFamily="34" charset="0"/>
                <a:ea typeface="Calibri" pitchFamily="34" charset="-122"/>
                <a:cs typeface="Calibri" pitchFamily="34" charset="-120"/>
              </a:rPr>
              <a:t>STRUCTURE DU DISCOURS</a:t>
            </a:r>
            <a:endParaRPr lang="en-US" sz="1300" dirty="0"/>
          </a:p>
        </p:txBody>
      </p:sp>
      <p:sp>
        <p:nvSpPr>
          <p:cNvPr id="3" name="Text 1"/>
          <p:cNvSpPr txBox="1"/>
          <p:nvPr/>
        </p:nvSpPr>
        <p:spPr>
          <a:xfrm>
            <a:off x="548640" y="777240"/>
            <a:ext cx="10515600" cy="822960"/>
          </a:xfrm>
          <a:prstGeom prst="rect">
            <a:avLst/>
          </a:prstGeom>
          <a:noFill/>
          <a:ln/>
        </p:spPr>
        <p:txBody>
          <a:bodyPr wrap="square" lIns="0" tIns="0" rIns="0" bIns="0" rtlCol="0" anchor="ctr"/>
          <a:lstStyle/>
          <a:p>
            <a:pPr marL="0" indent="0">
              <a:buNone/>
            </a:pPr>
            <a:r>
              <a:rPr lang="en-US" sz="3200" b="1" dirty="0">
                <a:solidFill>
                  <a:srgbClr val="1F2D3D"/>
                </a:solidFill>
                <a:latin typeface="Cambria" pitchFamily="34" charset="0"/>
                <a:ea typeface="Cambria" pitchFamily="34" charset="-122"/>
                <a:cs typeface="Cambria" pitchFamily="34" charset="-120"/>
              </a:rPr>
              <a:t>Une tragédie en trois actes</a:t>
            </a:r>
            <a:endParaRPr lang="en-US" sz="3200" dirty="0"/>
          </a:p>
        </p:txBody>
      </p:sp>
      <p:sp>
        <p:nvSpPr>
          <p:cNvPr id="4" name="Shape 2"/>
          <p:cNvSpPr/>
          <p:nvPr/>
        </p:nvSpPr>
        <p:spPr>
          <a:xfrm>
            <a:off x="548640" y="2103120"/>
            <a:ext cx="3383280" cy="3291840"/>
          </a:xfrm>
          <a:prstGeom prst="roundRect">
            <a:avLst>
              <a:gd name="adj" fmla="val 2222"/>
            </a:avLst>
          </a:prstGeom>
          <a:solidFill>
            <a:srgbClr val="FFFFFF"/>
          </a:solidFill>
          <a:ln w="12700">
            <a:solidFill>
              <a:srgbClr val="E4DFD4"/>
            </a:solidFill>
            <a:prstDash val="solid"/>
          </a:ln>
        </p:spPr>
        <p:txBody>
          <a:bodyPr/>
          <a:lstStyle/>
          <a:p>
            <a:endParaRPr lang="fr-FR"/>
          </a:p>
        </p:txBody>
      </p:sp>
      <p:sp>
        <p:nvSpPr>
          <p:cNvPr id="5" name="Shape 3"/>
          <p:cNvSpPr/>
          <p:nvPr/>
        </p:nvSpPr>
        <p:spPr>
          <a:xfrm>
            <a:off x="1828800" y="2377440"/>
            <a:ext cx="822960" cy="822960"/>
          </a:xfrm>
          <a:prstGeom prst="ellipse">
            <a:avLst/>
          </a:prstGeom>
          <a:solidFill>
            <a:srgbClr val="1F2D3D"/>
          </a:solidFill>
          <a:ln/>
        </p:spPr>
        <p:txBody>
          <a:bodyPr/>
          <a:lstStyle/>
          <a:p>
            <a:endParaRPr lang="fr-FR"/>
          </a:p>
        </p:txBody>
      </p:sp>
      <p:sp>
        <p:nvSpPr>
          <p:cNvPr id="6" name="Text 4"/>
          <p:cNvSpPr txBox="1"/>
          <p:nvPr/>
        </p:nvSpPr>
        <p:spPr>
          <a:xfrm>
            <a:off x="1828800" y="2377440"/>
            <a:ext cx="822960" cy="822960"/>
          </a:xfrm>
          <a:prstGeom prst="rect">
            <a:avLst/>
          </a:prstGeom>
          <a:noFill/>
          <a:ln/>
        </p:spPr>
        <p:txBody>
          <a:bodyPr wrap="square" lIns="0" tIns="0" rIns="0" bIns="0" rtlCol="0" anchor="ctr"/>
          <a:lstStyle/>
          <a:p>
            <a:pPr marL="0" indent="0" algn="ctr">
              <a:buNone/>
            </a:pPr>
            <a:r>
              <a:rPr lang="en-US" sz="2600" b="1" dirty="0">
                <a:solidFill>
                  <a:srgbClr val="C7A45C"/>
                </a:solidFill>
                <a:latin typeface="Cambria" pitchFamily="34" charset="0"/>
                <a:ea typeface="Cambria" pitchFamily="34" charset="-122"/>
                <a:cs typeface="Cambria" pitchFamily="34" charset="-120"/>
              </a:rPr>
              <a:t>I</a:t>
            </a:r>
            <a:endParaRPr lang="en-US" sz="2600" dirty="0"/>
          </a:p>
        </p:txBody>
      </p:sp>
      <p:sp>
        <p:nvSpPr>
          <p:cNvPr id="7" name="Text 5"/>
          <p:cNvSpPr txBox="1"/>
          <p:nvPr/>
        </p:nvSpPr>
        <p:spPr>
          <a:xfrm>
            <a:off x="777240" y="3383280"/>
            <a:ext cx="2926080" cy="548640"/>
          </a:xfrm>
          <a:prstGeom prst="rect">
            <a:avLst/>
          </a:prstGeom>
          <a:noFill/>
          <a:ln/>
        </p:spPr>
        <p:txBody>
          <a:bodyPr wrap="square" lIns="0" tIns="0" rIns="0" bIns="0" rtlCol="0" anchor="ctr"/>
          <a:lstStyle/>
          <a:p>
            <a:pPr marL="0" indent="0" algn="ctr">
              <a:buNone/>
            </a:pPr>
            <a:r>
              <a:rPr lang="en-US" sz="1800" b="1" dirty="0">
                <a:solidFill>
                  <a:srgbClr val="1F2D3D"/>
                </a:solidFill>
                <a:latin typeface="Cambria" pitchFamily="34" charset="0"/>
                <a:ea typeface="Cambria" pitchFamily="34" charset="-122"/>
                <a:cs typeface="Cambria" pitchFamily="34" charset="-120"/>
              </a:rPr>
              <a:t>Le calvaire</a:t>
            </a:r>
            <a:endParaRPr lang="en-US" sz="1800" dirty="0"/>
          </a:p>
        </p:txBody>
      </p:sp>
      <p:sp>
        <p:nvSpPr>
          <p:cNvPr id="8" name="Text 6"/>
          <p:cNvSpPr txBox="1"/>
          <p:nvPr/>
        </p:nvSpPr>
        <p:spPr>
          <a:xfrm>
            <a:off x="822960" y="3977640"/>
            <a:ext cx="2834640" cy="1280160"/>
          </a:xfrm>
          <a:prstGeom prst="rect">
            <a:avLst/>
          </a:prstGeom>
          <a:noFill/>
          <a:ln/>
        </p:spPr>
        <p:txBody>
          <a:bodyPr wrap="square" lIns="0" tIns="0" rIns="0" bIns="0" rtlCol="0" anchor="ctr"/>
          <a:lstStyle/>
          <a:p>
            <a:pPr marL="0" indent="0" algn="ctr">
              <a:buNone/>
            </a:pPr>
            <a:r>
              <a:rPr lang="en-US" sz="1300" dirty="0">
                <a:solidFill>
                  <a:srgbClr val="6B6B6B"/>
                </a:solidFill>
                <a:latin typeface="Calibri" pitchFamily="34" charset="0"/>
                <a:ea typeface="Calibri" pitchFamily="34" charset="-122"/>
                <a:cs typeface="Calibri" pitchFamily="34" charset="-120"/>
              </a:rPr>
              <a:t>Le sacrifice et le silence de Jean Moulin face à la torture</a:t>
            </a:r>
            <a:endParaRPr lang="en-US" sz="1300" dirty="0"/>
          </a:p>
        </p:txBody>
      </p:sp>
      <p:sp>
        <p:nvSpPr>
          <p:cNvPr id="9" name="Shape 7"/>
          <p:cNvSpPr/>
          <p:nvPr/>
        </p:nvSpPr>
        <p:spPr>
          <a:xfrm>
            <a:off x="4251960" y="2103120"/>
            <a:ext cx="3383280" cy="3291840"/>
          </a:xfrm>
          <a:prstGeom prst="roundRect">
            <a:avLst>
              <a:gd name="adj" fmla="val 2222"/>
            </a:avLst>
          </a:prstGeom>
          <a:solidFill>
            <a:srgbClr val="FFFFFF"/>
          </a:solidFill>
          <a:ln w="12700">
            <a:solidFill>
              <a:srgbClr val="E4DFD4"/>
            </a:solidFill>
            <a:prstDash val="solid"/>
          </a:ln>
        </p:spPr>
        <p:txBody>
          <a:bodyPr/>
          <a:lstStyle/>
          <a:p>
            <a:endParaRPr lang="fr-FR"/>
          </a:p>
        </p:txBody>
      </p:sp>
      <p:sp>
        <p:nvSpPr>
          <p:cNvPr id="10" name="Shape 8"/>
          <p:cNvSpPr/>
          <p:nvPr/>
        </p:nvSpPr>
        <p:spPr>
          <a:xfrm>
            <a:off x="5532120" y="2377440"/>
            <a:ext cx="822960" cy="822960"/>
          </a:xfrm>
          <a:prstGeom prst="ellipse">
            <a:avLst/>
          </a:prstGeom>
          <a:solidFill>
            <a:srgbClr val="1F2D3D"/>
          </a:solidFill>
          <a:ln/>
        </p:spPr>
        <p:txBody>
          <a:bodyPr/>
          <a:lstStyle/>
          <a:p>
            <a:endParaRPr lang="fr-FR"/>
          </a:p>
        </p:txBody>
      </p:sp>
      <p:sp>
        <p:nvSpPr>
          <p:cNvPr id="11" name="Text 9"/>
          <p:cNvSpPr txBox="1"/>
          <p:nvPr/>
        </p:nvSpPr>
        <p:spPr>
          <a:xfrm>
            <a:off x="5532120" y="2377440"/>
            <a:ext cx="822960" cy="822960"/>
          </a:xfrm>
          <a:prstGeom prst="rect">
            <a:avLst/>
          </a:prstGeom>
          <a:noFill/>
          <a:ln/>
        </p:spPr>
        <p:txBody>
          <a:bodyPr wrap="square" lIns="0" tIns="0" rIns="0" bIns="0" rtlCol="0" anchor="ctr"/>
          <a:lstStyle/>
          <a:p>
            <a:pPr marL="0" indent="0" algn="ctr">
              <a:buNone/>
            </a:pPr>
            <a:r>
              <a:rPr lang="en-US" sz="2600" b="1" dirty="0">
                <a:solidFill>
                  <a:srgbClr val="C7A45C"/>
                </a:solidFill>
                <a:latin typeface="Cambria" pitchFamily="34" charset="0"/>
                <a:ea typeface="Cambria" pitchFamily="34" charset="-122"/>
                <a:cs typeface="Cambria" pitchFamily="34" charset="-120"/>
              </a:rPr>
              <a:t>II</a:t>
            </a:r>
            <a:endParaRPr lang="en-US" sz="2600" dirty="0"/>
          </a:p>
        </p:txBody>
      </p:sp>
      <p:sp>
        <p:nvSpPr>
          <p:cNvPr id="12" name="Text 10"/>
          <p:cNvSpPr txBox="1"/>
          <p:nvPr/>
        </p:nvSpPr>
        <p:spPr>
          <a:xfrm>
            <a:off x="4480560" y="3383280"/>
            <a:ext cx="2926080" cy="548640"/>
          </a:xfrm>
          <a:prstGeom prst="rect">
            <a:avLst/>
          </a:prstGeom>
          <a:noFill/>
          <a:ln/>
        </p:spPr>
        <p:txBody>
          <a:bodyPr wrap="square" lIns="0" tIns="0" rIns="0" bIns="0" rtlCol="0" anchor="ctr"/>
          <a:lstStyle/>
          <a:p>
            <a:pPr marL="0" indent="0" algn="ctr">
              <a:buNone/>
            </a:pPr>
            <a:r>
              <a:rPr lang="en-US" sz="1800" b="1" dirty="0">
                <a:solidFill>
                  <a:srgbClr val="1F2D3D"/>
                </a:solidFill>
                <a:latin typeface="Cambria" pitchFamily="34" charset="0"/>
                <a:ea typeface="Cambria" pitchFamily="34" charset="-122"/>
                <a:cs typeface="Cambria" pitchFamily="34" charset="-120"/>
              </a:rPr>
              <a:t>L'action des ombres</a:t>
            </a:r>
            <a:endParaRPr lang="en-US" sz="1800" dirty="0"/>
          </a:p>
        </p:txBody>
      </p:sp>
      <p:sp>
        <p:nvSpPr>
          <p:cNvPr id="13" name="Text 11"/>
          <p:cNvSpPr txBox="1"/>
          <p:nvPr/>
        </p:nvSpPr>
        <p:spPr>
          <a:xfrm>
            <a:off x="4526280" y="3977640"/>
            <a:ext cx="2834640" cy="1280160"/>
          </a:xfrm>
          <a:prstGeom prst="rect">
            <a:avLst/>
          </a:prstGeom>
          <a:noFill/>
          <a:ln/>
        </p:spPr>
        <p:txBody>
          <a:bodyPr wrap="square" lIns="0" tIns="0" rIns="0" bIns="0" rtlCol="0" anchor="ctr"/>
          <a:lstStyle/>
          <a:p>
            <a:pPr marL="0" indent="0" algn="ctr">
              <a:buNone/>
            </a:pPr>
            <a:r>
              <a:rPr lang="en-US" sz="1300" dirty="0">
                <a:solidFill>
                  <a:srgbClr val="6B6B6B"/>
                </a:solidFill>
                <a:latin typeface="Calibri" pitchFamily="34" charset="0"/>
                <a:ea typeface="Calibri" pitchFamily="34" charset="-122"/>
                <a:cs typeface="Calibri" pitchFamily="34" charset="-120"/>
              </a:rPr>
              <a:t>L'efficacité concrète de la Résistance sur le terrain</a:t>
            </a:r>
            <a:endParaRPr lang="en-US" sz="1300" dirty="0"/>
          </a:p>
        </p:txBody>
      </p:sp>
      <p:sp>
        <p:nvSpPr>
          <p:cNvPr id="14" name="Shape 12"/>
          <p:cNvSpPr/>
          <p:nvPr/>
        </p:nvSpPr>
        <p:spPr>
          <a:xfrm>
            <a:off x="7955280" y="2103120"/>
            <a:ext cx="3383280" cy="3291840"/>
          </a:xfrm>
          <a:prstGeom prst="roundRect">
            <a:avLst>
              <a:gd name="adj" fmla="val 2222"/>
            </a:avLst>
          </a:prstGeom>
          <a:solidFill>
            <a:srgbClr val="FFFFFF"/>
          </a:solidFill>
          <a:ln w="12700">
            <a:solidFill>
              <a:srgbClr val="E4DFD4"/>
            </a:solidFill>
            <a:prstDash val="solid"/>
          </a:ln>
        </p:spPr>
        <p:txBody>
          <a:bodyPr/>
          <a:lstStyle/>
          <a:p>
            <a:endParaRPr lang="fr-FR"/>
          </a:p>
        </p:txBody>
      </p:sp>
      <p:sp>
        <p:nvSpPr>
          <p:cNvPr id="15" name="Shape 13"/>
          <p:cNvSpPr/>
          <p:nvPr/>
        </p:nvSpPr>
        <p:spPr>
          <a:xfrm>
            <a:off x="9235440" y="2377440"/>
            <a:ext cx="822960" cy="822960"/>
          </a:xfrm>
          <a:prstGeom prst="ellipse">
            <a:avLst/>
          </a:prstGeom>
          <a:solidFill>
            <a:srgbClr val="1F2D3D"/>
          </a:solidFill>
          <a:ln/>
        </p:spPr>
        <p:txBody>
          <a:bodyPr/>
          <a:lstStyle/>
          <a:p>
            <a:endParaRPr lang="fr-FR"/>
          </a:p>
        </p:txBody>
      </p:sp>
      <p:sp>
        <p:nvSpPr>
          <p:cNvPr id="16" name="Text 14"/>
          <p:cNvSpPr txBox="1"/>
          <p:nvPr/>
        </p:nvSpPr>
        <p:spPr>
          <a:xfrm>
            <a:off x="9235440" y="2377440"/>
            <a:ext cx="822960" cy="822960"/>
          </a:xfrm>
          <a:prstGeom prst="rect">
            <a:avLst/>
          </a:prstGeom>
          <a:noFill/>
          <a:ln/>
        </p:spPr>
        <p:txBody>
          <a:bodyPr wrap="square" lIns="0" tIns="0" rIns="0" bIns="0" rtlCol="0" anchor="ctr"/>
          <a:lstStyle/>
          <a:p>
            <a:pPr marL="0" indent="0" algn="ctr">
              <a:buNone/>
            </a:pPr>
            <a:r>
              <a:rPr lang="en-US" sz="2600" b="1" dirty="0">
                <a:solidFill>
                  <a:srgbClr val="C7A45C"/>
                </a:solidFill>
                <a:latin typeface="Cambria" pitchFamily="34" charset="0"/>
                <a:ea typeface="Cambria" pitchFamily="34" charset="-122"/>
                <a:cs typeface="Cambria" pitchFamily="34" charset="-120"/>
              </a:rPr>
              <a:t>III</a:t>
            </a:r>
            <a:endParaRPr lang="en-US" sz="2600" dirty="0"/>
          </a:p>
        </p:txBody>
      </p:sp>
      <p:sp>
        <p:nvSpPr>
          <p:cNvPr id="17" name="Text 15"/>
          <p:cNvSpPr txBox="1"/>
          <p:nvPr/>
        </p:nvSpPr>
        <p:spPr>
          <a:xfrm>
            <a:off x="8183880" y="3383280"/>
            <a:ext cx="2926080" cy="548640"/>
          </a:xfrm>
          <a:prstGeom prst="rect">
            <a:avLst/>
          </a:prstGeom>
          <a:noFill/>
          <a:ln/>
        </p:spPr>
        <p:txBody>
          <a:bodyPr wrap="square" lIns="0" tIns="0" rIns="0" bIns="0" rtlCol="0" anchor="ctr"/>
          <a:lstStyle/>
          <a:p>
            <a:pPr marL="0" indent="0" algn="ctr">
              <a:buNone/>
            </a:pPr>
            <a:r>
              <a:rPr lang="en-US" sz="1800" b="1" dirty="0">
                <a:solidFill>
                  <a:srgbClr val="1F2D3D"/>
                </a:solidFill>
                <a:latin typeface="Cambria" pitchFamily="34" charset="0"/>
                <a:ea typeface="Cambria" pitchFamily="34" charset="-122"/>
                <a:cs typeface="Cambria" pitchFamily="34" charset="-120"/>
              </a:rPr>
              <a:t>L'apothéose</a:t>
            </a:r>
            <a:endParaRPr lang="en-US" sz="1800" dirty="0"/>
          </a:p>
        </p:txBody>
      </p:sp>
      <p:sp>
        <p:nvSpPr>
          <p:cNvPr id="18" name="Text 16"/>
          <p:cNvSpPr txBox="1"/>
          <p:nvPr/>
        </p:nvSpPr>
        <p:spPr>
          <a:xfrm>
            <a:off x="8229600" y="3977640"/>
            <a:ext cx="2834640" cy="1280160"/>
          </a:xfrm>
          <a:prstGeom prst="rect">
            <a:avLst/>
          </a:prstGeom>
          <a:noFill/>
          <a:ln/>
        </p:spPr>
        <p:txBody>
          <a:bodyPr wrap="square" lIns="0" tIns="0" rIns="0" bIns="0" rtlCol="0" anchor="ctr"/>
          <a:lstStyle/>
          <a:p>
            <a:pPr marL="0" indent="0" algn="ctr">
              <a:buNone/>
            </a:pPr>
            <a:r>
              <a:rPr lang="en-US" sz="1300" dirty="0">
                <a:solidFill>
                  <a:srgbClr val="6B6B6B"/>
                </a:solidFill>
                <a:latin typeface="Calibri" pitchFamily="34" charset="0"/>
                <a:ea typeface="Calibri" pitchFamily="34" charset="-122"/>
                <a:cs typeface="Calibri" pitchFamily="34" charset="-120"/>
              </a:rPr>
              <a:t>L'entrée symbolique dans l'Histoire, aux côtés des grandes figures nationales</a:t>
            </a:r>
            <a:endParaRPr lang="en-US" sz="13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4">
    <p:bg>
      <p:bgPr>
        <a:solidFill>
          <a:srgbClr val="F5F2EC"/>
        </a:solidFill>
        <a:effectLst/>
      </p:bgPr>
    </p:bg>
    <p:spTree>
      <p:nvGrpSpPr>
        <p:cNvPr id="1" name=""/>
        <p:cNvGrpSpPr/>
        <p:nvPr/>
      </p:nvGrpSpPr>
      <p:grpSpPr>
        <a:xfrm>
          <a:off x="0" y="0"/>
          <a:ext cx="0" cy="0"/>
          <a:chOff x="0" y="0"/>
          <a:chExt cx="0" cy="0"/>
        </a:xfrm>
      </p:grpSpPr>
      <p:sp>
        <p:nvSpPr>
          <p:cNvPr id="2" name="Text 0"/>
          <p:cNvSpPr txBox="1"/>
          <p:nvPr/>
        </p:nvSpPr>
        <p:spPr>
          <a:xfrm>
            <a:off x="548640" y="457200"/>
            <a:ext cx="7315200" cy="365760"/>
          </a:xfrm>
          <a:prstGeom prst="rect">
            <a:avLst/>
          </a:prstGeom>
          <a:noFill/>
          <a:ln/>
        </p:spPr>
        <p:txBody>
          <a:bodyPr wrap="square" lIns="0" tIns="0" rIns="0" bIns="0" rtlCol="0" anchor="ctr"/>
          <a:lstStyle/>
          <a:p>
            <a:pPr marL="0" indent="0">
              <a:buNone/>
            </a:pPr>
            <a:r>
              <a:rPr lang="en-US" sz="1300" b="1" kern="0" spc="200" dirty="0">
                <a:solidFill>
                  <a:srgbClr val="8A6D3B"/>
                </a:solidFill>
                <a:latin typeface="Calibri" pitchFamily="34" charset="0"/>
                <a:ea typeface="Calibri" pitchFamily="34" charset="-122"/>
                <a:cs typeface="Calibri" pitchFamily="34" charset="-120"/>
              </a:rPr>
              <a:t>ACTE I</a:t>
            </a:r>
            <a:endParaRPr lang="en-US" sz="1300" dirty="0"/>
          </a:p>
        </p:txBody>
      </p:sp>
      <p:sp>
        <p:nvSpPr>
          <p:cNvPr id="3" name="Text 1"/>
          <p:cNvSpPr txBox="1"/>
          <p:nvPr/>
        </p:nvSpPr>
        <p:spPr>
          <a:xfrm>
            <a:off x="548640" y="777240"/>
            <a:ext cx="10515600" cy="822960"/>
          </a:xfrm>
          <a:prstGeom prst="rect">
            <a:avLst/>
          </a:prstGeom>
          <a:noFill/>
          <a:ln/>
        </p:spPr>
        <p:txBody>
          <a:bodyPr wrap="square" lIns="0" tIns="0" rIns="0" bIns="0" rtlCol="0" anchor="ctr"/>
          <a:lstStyle/>
          <a:p>
            <a:pPr marL="0" indent="0">
              <a:buNone/>
            </a:pPr>
            <a:r>
              <a:rPr lang="en-US" sz="3200" b="1" dirty="0">
                <a:solidFill>
                  <a:srgbClr val="1F2D3D"/>
                </a:solidFill>
                <a:latin typeface="Cambria" pitchFamily="34" charset="0"/>
                <a:ea typeface="Cambria" pitchFamily="34" charset="-122"/>
                <a:cs typeface="Cambria" pitchFamily="34" charset="-120"/>
              </a:rPr>
              <a:t>Le sacrifice et le silence</a:t>
            </a:r>
            <a:endParaRPr lang="en-US" sz="3200" dirty="0"/>
          </a:p>
        </p:txBody>
      </p:sp>
      <p:sp>
        <p:nvSpPr>
          <p:cNvPr id="4" name="Shape 2"/>
          <p:cNvSpPr/>
          <p:nvPr/>
        </p:nvSpPr>
        <p:spPr>
          <a:xfrm>
            <a:off x="548640" y="2011680"/>
            <a:ext cx="6675120" cy="4023360"/>
          </a:xfrm>
          <a:prstGeom prst="roundRect">
            <a:avLst>
              <a:gd name="adj" fmla="val 1364"/>
            </a:avLst>
          </a:prstGeom>
          <a:solidFill>
            <a:srgbClr val="FFFFFF"/>
          </a:solidFill>
          <a:ln w="12700">
            <a:solidFill>
              <a:srgbClr val="E4DFD4"/>
            </a:solidFill>
            <a:prstDash val="solid"/>
          </a:ln>
        </p:spPr>
        <p:txBody>
          <a:bodyPr/>
          <a:lstStyle/>
          <a:p>
            <a:endParaRPr lang="fr-FR"/>
          </a:p>
        </p:txBody>
      </p:sp>
      <p:sp>
        <p:nvSpPr>
          <p:cNvPr id="5" name="Text 3"/>
          <p:cNvSpPr txBox="1"/>
          <p:nvPr/>
        </p:nvSpPr>
        <p:spPr>
          <a:xfrm>
            <a:off x="914400" y="2331720"/>
            <a:ext cx="5943600" cy="3383280"/>
          </a:xfrm>
          <a:prstGeom prst="rect">
            <a:avLst/>
          </a:prstGeom>
          <a:noFill/>
          <a:ln/>
        </p:spPr>
        <p:txBody>
          <a:bodyPr wrap="square" lIns="0" tIns="0" rIns="0" bIns="0" rtlCol="0" anchor="t"/>
          <a:lstStyle/>
          <a:p>
            <a:pPr marL="0" indent="0">
              <a:lnSpc>
                <a:spcPct val="125000"/>
              </a:lnSpc>
              <a:buNone/>
            </a:pPr>
            <a:r>
              <a:rPr lang="en-US" sz="1500" dirty="0">
                <a:solidFill>
                  <a:srgbClr val="2A2A2A"/>
                </a:solidFill>
                <a:latin typeface="Calibri" pitchFamily="34" charset="0"/>
                <a:ea typeface="Calibri" pitchFamily="34" charset="-122"/>
                <a:cs typeface="Calibri" pitchFamily="34" charset="-120"/>
              </a:rPr>
              <a:t>Arrêté par la Gestapo en juin 1943, Jean Moulin est torturé sans jamais révéler l'organisation de la Résistance qu'il a mis deux ans à unifier. Son silence, payé au prix de sa vie, permet à l'action clandestine de se poursuivre. Malraux en fait le symbole du sacrifice muet : le corps est détruit, mais le secret — et donc la Résistance — survit.</a:t>
            </a:r>
            <a:endParaRPr lang="en-US" sz="1500" dirty="0"/>
          </a:p>
        </p:txBody>
      </p:sp>
      <p:sp>
        <p:nvSpPr>
          <p:cNvPr id="6" name="Shape 4"/>
          <p:cNvSpPr/>
          <p:nvPr/>
        </p:nvSpPr>
        <p:spPr>
          <a:xfrm>
            <a:off x="7452360" y="2011680"/>
            <a:ext cx="4160520" cy="4023360"/>
          </a:xfrm>
          <a:prstGeom prst="roundRect">
            <a:avLst>
              <a:gd name="adj" fmla="val 1364"/>
            </a:avLst>
          </a:prstGeom>
          <a:solidFill>
            <a:srgbClr val="1F2D3D"/>
          </a:solidFill>
          <a:ln/>
        </p:spPr>
        <p:txBody>
          <a:bodyPr/>
          <a:lstStyle/>
          <a:p>
            <a:endParaRPr lang="fr-FR"/>
          </a:p>
        </p:txBody>
      </p:sp>
      <p:sp>
        <p:nvSpPr>
          <p:cNvPr id="7" name="Text 5"/>
          <p:cNvSpPr txBox="1"/>
          <p:nvPr/>
        </p:nvSpPr>
        <p:spPr>
          <a:xfrm>
            <a:off x="7772400" y="2240280"/>
            <a:ext cx="3657600" cy="320040"/>
          </a:xfrm>
          <a:prstGeom prst="rect">
            <a:avLst/>
          </a:prstGeom>
          <a:noFill/>
          <a:ln/>
        </p:spPr>
        <p:txBody>
          <a:bodyPr wrap="square" lIns="0" tIns="0" rIns="0" bIns="0" rtlCol="0" anchor="ctr"/>
          <a:lstStyle/>
          <a:p>
            <a:pPr marL="0" indent="0">
              <a:buNone/>
            </a:pPr>
            <a:r>
              <a:rPr lang="en-US" sz="1100" b="1" kern="0" spc="200" dirty="0">
                <a:solidFill>
                  <a:srgbClr val="C7A45C"/>
                </a:solidFill>
                <a:latin typeface="Calibri" pitchFamily="34" charset="0"/>
                <a:ea typeface="Calibri" pitchFamily="34" charset="-122"/>
                <a:cs typeface="Calibri" pitchFamily="34" charset="-120"/>
              </a:rPr>
              <a:t>VOCABULAIRE</a:t>
            </a:r>
            <a:endParaRPr lang="en-US" sz="1100" dirty="0"/>
          </a:p>
        </p:txBody>
      </p:sp>
      <p:sp>
        <p:nvSpPr>
          <p:cNvPr id="8" name="Text 6"/>
          <p:cNvSpPr txBox="1"/>
          <p:nvPr/>
        </p:nvSpPr>
        <p:spPr>
          <a:xfrm>
            <a:off x="7772400" y="2651760"/>
            <a:ext cx="3657600" cy="3200400"/>
          </a:xfrm>
          <a:prstGeom prst="rect">
            <a:avLst/>
          </a:prstGeom>
          <a:noFill/>
          <a:ln/>
        </p:spPr>
        <p:txBody>
          <a:bodyPr wrap="square" lIns="0" tIns="0" rIns="0" bIns="0" rtlCol="0" anchor="ctr"/>
          <a:lstStyle/>
          <a:p>
            <a:pPr marL="0" indent="0">
              <a:lnSpc>
                <a:spcPct val="160000"/>
              </a:lnSpc>
              <a:buNone/>
            </a:pPr>
            <a:r>
              <a:rPr lang="en-US" sz="1400" dirty="0">
                <a:solidFill>
                  <a:srgbClr val="FFFFFF"/>
                </a:solidFill>
                <a:latin typeface="Calibri" pitchFamily="34" charset="0"/>
                <a:ea typeface="Calibri" pitchFamily="34" charset="-122"/>
                <a:cs typeface="Calibri" pitchFamily="34" charset="-120"/>
              </a:rPr>
              <a:t>•  torturer / la torture</a:t>
            </a:r>
            <a:endParaRPr lang="en-US" sz="1400" dirty="0"/>
          </a:p>
          <a:p>
            <a:pPr marL="0" indent="0">
              <a:lnSpc>
                <a:spcPct val="160000"/>
              </a:lnSpc>
              <a:buNone/>
            </a:pPr>
            <a:r>
              <a:rPr lang="en-US" sz="1400" dirty="0">
                <a:solidFill>
                  <a:srgbClr val="FFFFFF"/>
                </a:solidFill>
                <a:latin typeface="Calibri" pitchFamily="34" charset="0"/>
                <a:ea typeface="Calibri" pitchFamily="34" charset="-122"/>
                <a:cs typeface="Calibri" pitchFamily="34" charset="-120"/>
              </a:rPr>
              <a:t>•  trahir un secret</a:t>
            </a:r>
            <a:endParaRPr lang="en-US" sz="1400" dirty="0"/>
          </a:p>
          <a:p>
            <a:pPr marL="0" indent="0">
              <a:lnSpc>
                <a:spcPct val="160000"/>
              </a:lnSpc>
              <a:buNone/>
            </a:pPr>
            <a:r>
              <a:rPr lang="en-US" sz="1400" dirty="0">
                <a:solidFill>
                  <a:srgbClr val="FFFFFF"/>
                </a:solidFill>
                <a:latin typeface="Calibri" pitchFamily="34" charset="0"/>
                <a:ea typeface="Calibri" pitchFamily="34" charset="-122"/>
                <a:cs typeface="Calibri" pitchFamily="34" charset="-120"/>
              </a:rPr>
              <a:t>•  un sacrifice</a:t>
            </a:r>
            <a:endParaRPr lang="en-US" sz="1400" dirty="0"/>
          </a:p>
          <a:p>
            <a:pPr marL="0" indent="0">
              <a:lnSpc>
                <a:spcPct val="160000"/>
              </a:lnSpc>
              <a:buNone/>
            </a:pPr>
            <a:r>
              <a:rPr lang="en-US" sz="1400" dirty="0">
                <a:solidFill>
                  <a:srgbClr val="FFFFFF"/>
                </a:solidFill>
                <a:latin typeface="Calibri" pitchFamily="34" charset="0"/>
                <a:ea typeface="Calibri" pitchFamily="34" charset="-122"/>
                <a:cs typeface="Calibri" pitchFamily="34" charset="-120"/>
              </a:rPr>
              <a:t>•  la clandestinité</a:t>
            </a:r>
            <a:endParaRPr lang="en-US" sz="1400" dirty="0"/>
          </a:p>
          <a:p>
            <a:pPr marL="0" indent="0">
              <a:lnSpc>
                <a:spcPct val="160000"/>
              </a:lnSpc>
              <a:buNone/>
            </a:pPr>
            <a:r>
              <a:rPr lang="en-US" sz="1400" dirty="0">
                <a:solidFill>
                  <a:srgbClr val="FFFFFF"/>
                </a:solidFill>
                <a:latin typeface="Calibri" pitchFamily="34" charset="0"/>
                <a:ea typeface="Calibri" pitchFamily="34" charset="-122"/>
                <a:cs typeface="Calibri" pitchFamily="34" charset="-120"/>
              </a:rPr>
              <a:t>•  un martyr</a:t>
            </a:r>
            <a:endParaRPr lang="en-US" sz="1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5">
    <p:bg>
      <p:bgPr>
        <a:solidFill>
          <a:srgbClr val="F5F2EC"/>
        </a:solidFill>
        <a:effectLst/>
      </p:bgPr>
    </p:bg>
    <p:spTree>
      <p:nvGrpSpPr>
        <p:cNvPr id="1" name=""/>
        <p:cNvGrpSpPr/>
        <p:nvPr/>
      </p:nvGrpSpPr>
      <p:grpSpPr>
        <a:xfrm>
          <a:off x="0" y="0"/>
          <a:ext cx="0" cy="0"/>
          <a:chOff x="0" y="0"/>
          <a:chExt cx="0" cy="0"/>
        </a:xfrm>
      </p:grpSpPr>
      <p:sp>
        <p:nvSpPr>
          <p:cNvPr id="2" name="Text 0"/>
          <p:cNvSpPr txBox="1"/>
          <p:nvPr/>
        </p:nvSpPr>
        <p:spPr>
          <a:xfrm>
            <a:off x="548640" y="457200"/>
            <a:ext cx="7315200" cy="365760"/>
          </a:xfrm>
          <a:prstGeom prst="rect">
            <a:avLst/>
          </a:prstGeom>
          <a:noFill/>
          <a:ln/>
        </p:spPr>
        <p:txBody>
          <a:bodyPr wrap="square" lIns="0" tIns="0" rIns="0" bIns="0" rtlCol="0" anchor="ctr"/>
          <a:lstStyle/>
          <a:p>
            <a:pPr marL="0" indent="0">
              <a:buNone/>
            </a:pPr>
            <a:r>
              <a:rPr lang="en-US" sz="1300" b="1" kern="0" spc="200" dirty="0">
                <a:solidFill>
                  <a:srgbClr val="8A6D3B"/>
                </a:solidFill>
                <a:latin typeface="Calibri" pitchFamily="34" charset="0"/>
                <a:ea typeface="Calibri" pitchFamily="34" charset="-122"/>
                <a:cs typeface="Calibri" pitchFamily="34" charset="-120"/>
              </a:rPr>
              <a:t>ACTE II</a:t>
            </a:r>
            <a:endParaRPr lang="en-US" sz="1300" dirty="0"/>
          </a:p>
        </p:txBody>
      </p:sp>
      <p:sp>
        <p:nvSpPr>
          <p:cNvPr id="3" name="Text 1"/>
          <p:cNvSpPr txBox="1"/>
          <p:nvPr/>
        </p:nvSpPr>
        <p:spPr>
          <a:xfrm>
            <a:off x="548640" y="777240"/>
            <a:ext cx="10515600" cy="822960"/>
          </a:xfrm>
          <a:prstGeom prst="rect">
            <a:avLst/>
          </a:prstGeom>
          <a:noFill/>
          <a:ln/>
        </p:spPr>
        <p:txBody>
          <a:bodyPr wrap="square" lIns="0" tIns="0" rIns="0" bIns="0" rtlCol="0" anchor="ctr"/>
          <a:lstStyle/>
          <a:p>
            <a:pPr marL="0" indent="0">
              <a:buNone/>
            </a:pPr>
            <a:r>
              <a:rPr lang="en-US" sz="3200" b="1" dirty="0">
                <a:solidFill>
                  <a:srgbClr val="1F2D3D"/>
                </a:solidFill>
                <a:latin typeface="Cambria" pitchFamily="34" charset="0"/>
                <a:ea typeface="Cambria" pitchFamily="34" charset="-122"/>
                <a:cs typeface="Cambria" pitchFamily="34" charset="-120"/>
              </a:rPr>
              <a:t>L'efficacité de la Résistance</a:t>
            </a:r>
            <a:endParaRPr lang="en-US" sz="3200" dirty="0"/>
          </a:p>
        </p:txBody>
      </p:sp>
      <p:sp>
        <p:nvSpPr>
          <p:cNvPr id="4" name="Shape 2"/>
          <p:cNvSpPr/>
          <p:nvPr/>
        </p:nvSpPr>
        <p:spPr>
          <a:xfrm>
            <a:off x="548640" y="2011680"/>
            <a:ext cx="6675120" cy="4023360"/>
          </a:xfrm>
          <a:prstGeom prst="roundRect">
            <a:avLst>
              <a:gd name="adj" fmla="val 1364"/>
            </a:avLst>
          </a:prstGeom>
          <a:solidFill>
            <a:srgbClr val="FFFFFF"/>
          </a:solidFill>
          <a:ln w="12700">
            <a:solidFill>
              <a:srgbClr val="E4DFD4"/>
            </a:solidFill>
            <a:prstDash val="solid"/>
          </a:ln>
        </p:spPr>
        <p:txBody>
          <a:bodyPr/>
          <a:lstStyle/>
          <a:p>
            <a:endParaRPr lang="fr-FR"/>
          </a:p>
        </p:txBody>
      </p:sp>
      <p:sp>
        <p:nvSpPr>
          <p:cNvPr id="5" name="Text 3"/>
          <p:cNvSpPr txBox="1"/>
          <p:nvPr/>
        </p:nvSpPr>
        <p:spPr>
          <a:xfrm>
            <a:off x="914400" y="2331720"/>
            <a:ext cx="5943600" cy="3383280"/>
          </a:xfrm>
          <a:prstGeom prst="rect">
            <a:avLst/>
          </a:prstGeom>
          <a:noFill/>
          <a:ln/>
        </p:spPr>
        <p:txBody>
          <a:bodyPr wrap="square" lIns="0" tIns="0" rIns="0" bIns="0" rtlCol="0" anchor="t"/>
          <a:lstStyle/>
          <a:p>
            <a:pPr marL="0" indent="0">
              <a:lnSpc>
                <a:spcPct val="125000"/>
              </a:lnSpc>
              <a:buNone/>
            </a:pPr>
            <a:r>
              <a:rPr lang="en-US" sz="1500" dirty="0">
                <a:solidFill>
                  <a:srgbClr val="2A2A2A"/>
                </a:solidFill>
                <a:latin typeface="Calibri" pitchFamily="34" charset="0"/>
                <a:ea typeface="Calibri" pitchFamily="34" charset="-122"/>
                <a:cs typeface="Calibri" pitchFamily="34" charset="-120"/>
              </a:rPr>
              <a:t>Malraux rend hommage aux maquisards du Quercy et de la Corrèze, cachés dans des paysages de collines et de petits bois. Peu après le débarquement de juin 1944, ces combattants harcèlent la division blindée SS « Das Reich » lors de sa remontée vers la Normandie, retardant son arrivée sur le front — une contribution concrète, sur le terrain, à la réussite du débarquement allié.</a:t>
            </a:r>
            <a:endParaRPr lang="en-US" sz="1500" dirty="0"/>
          </a:p>
        </p:txBody>
      </p:sp>
      <p:sp>
        <p:nvSpPr>
          <p:cNvPr id="6" name="Shape 4"/>
          <p:cNvSpPr/>
          <p:nvPr/>
        </p:nvSpPr>
        <p:spPr>
          <a:xfrm>
            <a:off x="7452360" y="2011680"/>
            <a:ext cx="4160520" cy="4023360"/>
          </a:xfrm>
          <a:prstGeom prst="roundRect">
            <a:avLst>
              <a:gd name="adj" fmla="val 1364"/>
            </a:avLst>
          </a:prstGeom>
          <a:solidFill>
            <a:srgbClr val="1F2D3D"/>
          </a:solidFill>
          <a:ln/>
        </p:spPr>
        <p:txBody>
          <a:bodyPr/>
          <a:lstStyle/>
          <a:p>
            <a:endParaRPr lang="fr-FR"/>
          </a:p>
        </p:txBody>
      </p:sp>
      <p:sp>
        <p:nvSpPr>
          <p:cNvPr id="7" name="Text 5"/>
          <p:cNvSpPr txBox="1"/>
          <p:nvPr/>
        </p:nvSpPr>
        <p:spPr>
          <a:xfrm>
            <a:off x="7772400" y="2240280"/>
            <a:ext cx="3657600" cy="320040"/>
          </a:xfrm>
          <a:prstGeom prst="rect">
            <a:avLst/>
          </a:prstGeom>
          <a:noFill/>
          <a:ln/>
        </p:spPr>
        <p:txBody>
          <a:bodyPr wrap="square" lIns="0" tIns="0" rIns="0" bIns="0" rtlCol="0" anchor="ctr"/>
          <a:lstStyle/>
          <a:p>
            <a:pPr marL="0" indent="0">
              <a:buNone/>
            </a:pPr>
            <a:r>
              <a:rPr lang="en-US" sz="1100" b="1" kern="0" spc="200" dirty="0">
                <a:solidFill>
                  <a:srgbClr val="C7A45C"/>
                </a:solidFill>
                <a:latin typeface="Calibri" pitchFamily="34" charset="0"/>
                <a:ea typeface="Calibri" pitchFamily="34" charset="-122"/>
                <a:cs typeface="Calibri" pitchFamily="34" charset="-120"/>
              </a:rPr>
              <a:t>REPÈRE HISTORIQUE</a:t>
            </a:r>
            <a:endParaRPr lang="en-US" sz="1100" dirty="0"/>
          </a:p>
        </p:txBody>
      </p:sp>
      <p:sp>
        <p:nvSpPr>
          <p:cNvPr id="8" name="Text 6"/>
          <p:cNvSpPr txBox="1"/>
          <p:nvPr/>
        </p:nvSpPr>
        <p:spPr>
          <a:xfrm>
            <a:off x="7772400" y="2651760"/>
            <a:ext cx="3657600" cy="3200400"/>
          </a:xfrm>
          <a:prstGeom prst="rect">
            <a:avLst/>
          </a:prstGeom>
          <a:noFill/>
          <a:ln/>
        </p:spPr>
        <p:txBody>
          <a:bodyPr wrap="square" lIns="0" tIns="0" rIns="0" bIns="0" rtlCol="0" anchor="ctr"/>
          <a:lstStyle/>
          <a:p>
            <a:pPr marL="0" indent="0">
              <a:lnSpc>
                <a:spcPct val="140000"/>
              </a:lnSpc>
              <a:buNone/>
            </a:pPr>
            <a:r>
              <a:rPr lang="en-US" sz="1400" dirty="0">
                <a:solidFill>
                  <a:srgbClr val="FFFFFF"/>
                </a:solidFill>
                <a:latin typeface="Calibri" pitchFamily="34" charset="0"/>
                <a:ea typeface="Calibri" pitchFamily="34" charset="-122"/>
                <a:cs typeface="Calibri" pitchFamily="34" charset="-120"/>
              </a:rPr>
              <a:t>La division Das Reich, en représailles à ces retards, commet de graves crimes de guerre sur son trajet, dont le massacre d'Oradour-sur-Glane.</a:t>
            </a:r>
            <a:endParaRPr lang="en-US"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6">
    <p:bg>
      <p:bgPr>
        <a:solidFill>
          <a:srgbClr val="F5F2EC"/>
        </a:solidFill>
        <a:effectLst/>
      </p:bgPr>
    </p:bg>
    <p:spTree>
      <p:nvGrpSpPr>
        <p:cNvPr id="1" name=""/>
        <p:cNvGrpSpPr/>
        <p:nvPr/>
      </p:nvGrpSpPr>
      <p:grpSpPr>
        <a:xfrm>
          <a:off x="0" y="0"/>
          <a:ext cx="0" cy="0"/>
          <a:chOff x="0" y="0"/>
          <a:chExt cx="0" cy="0"/>
        </a:xfrm>
      </p:grpSpPr>
      <p:sp>
        <p:nvSpPr>
          <p:cNvPr id="2" name="Text 0"/>
          <p:cNvSpPr txBox="1"/>
          <p:nvPr/>
        </p:nvSpPr>
        <p:spPr>
          <a:xfrm>
            <a:off x="548640" y="457200"/>
            <a:ext cx="7315200" cy="365760"/>
          </a:xfrm>
          <a:prstGeom prst="rect">
            <a:avLst/>
          </a:prstGeom>
          <a:noFill/>
          <a:ln/>
        </p:spPr>
        <p:txBody>
          <a:bodyPr wrap="square" lIns="0" tIns="0" rIns="0" bIns="0" rtlCol="0" anchor="ctr"/>
          <a:lstStyle/>
          <a:p>
            <a:pPr marL="0" indent="0">
              <a:buNone/>
            </a:pPr>
            <a:r>
              <a:rPr lang="en-US" sz="1300" b="1" kern="0" spc="200" dirty="0">
                <a:solidFill>
                  <a:srgbClr val="8A6D3B"/>
                </a:solidFill>
                <a:latin typeface="Calibri" pitchFamily="34" charset="0"/>
                <a:ea typeface="Calibri" pitchFamily="34" charset="-122"/>
                <a:cs typeface="Calibri" pitchFamily="34" charset="-120"/>
              </a:rPr>
              <a:t>ACTE III</a:t>
            </a:r>
            <a:endParaRPr lang="en-US" sz="1300" dirty="0"/>
          </a:p>
        </p:txBody>
      </p:sp>
      <p:sp>
        <p:nvSpPr>
          <p:cNvPr id="3" name="Text 1"/>
          <p:cNvSpPr txBox="1"/>
          <p:nvPr/>
        </p:nvSpPr>
        <p:spPr>
          <a:xfrm>
            <a:off x="548640" y="777240"/>
            <a:ext cx="10515600" cy="822960"/>
          </a:xfrm>
          <a:prstGeom prst="rect">
            <a:avLst/>
          </a:prstGeom>
          <a:noFill/>
          <a:ln/>
        </p:spPr>
        <p:txBody>
          <a:bodyPr wrap="square" lIns="0" tIns="0" rIns="0" bIns="0" rtlCol="0" anchor="ctr"/>
          <a:lstStyle/>
          <a:p>
            <a:pPr marL="0" indent="0">
              <a:buNone/>
            </a:pPr>
            <a:r>
              <a:rPr lang="en-US" sz="3200" b="1" dirty="0">
                <a:solidFill>
                  <a:srgbClr val="1F2D3D"/>
                </a:solidFill>
                <a:latin typeface="Cambria" pitchFamily="34" charset="0"/>
                <a:ea typeface="Cambria" pitchFamily="34" charset="-122"/>
                <a:cs typeface="Cambria" pitchFamily="34" charset="-120"/>
              </a:rPr>
              <a:t>L'hommage universel</a:t>
            </a:r>
            <a:endParaRPr lang="en-US" sz="3200" dirty="0"/>
          </a:p>
        </p:txBody>
      </p:sp>
      <p:sp>
        <p:nvSpPr>
          <p:cNvPr id="4" name="Shape 2"/>
          <p:cNvSpPr/>
          <p:nvPr/>
        </p:nvSpPr>
        <p:spPr>
          <a:xfrm>
            <a:off x="548640" y="2011680"/>
            <a:ext cx="6675120" cy="4023360"/>
          </a:xfrm>
          <a:prstGeom prst="roundRect">
            <a:avLst>
              <a:gd name="adj" fmla="val 1364"/>
            </a:avLst>
          </a:prstGeom>
          <a:solidFill>
            <a:srgbClr val="FFFFFF"/>
          </a:solidFill>
          <a:ln w="12700">
            <a:solidFill>
              <a:srgbClr val="E4DFD4"/>
            </a:solidFill>
            <a:prstDash val="solid"/>
          </a:ln>
        </p:spPr>
        <p:txBody>
          <a:bodyPr/>
          <a:lstStyle/>
          <a:p>
            <a:endParaRPr lang="fr-FR"/>
          </a:p>
        </p:txBody>
      </p:sp>
      <p:sp>
        <p:nvSpPr>
          <p:cNvPr id="5" name="Text 3"/>
          <p:cNvSpPr txBox="1"/>
          <p:nvPr/>
        </p:nvSpPr>
        <p:spPr>
          <a:xfrm>
            <a:off x="914400" y="2331720"/>
            <a:ext cx="5943600" cy="3383280"/>
          </a:xfrm>
          <a:prstGeom prst="rect">
            <a:avLst/>
          </a:prstGeom>
          <a:noFill/>
          <a:ln/>
        </p:spPr>
        <p:txBody>
          <a:bodyPr wrap="square" lIns="0" tIns="0" rIns="0" bIns="0" rtlCol="0" anchor="t"/>
          <a:lstStyle/>
          <a:p>
            <a:pPr marL="0" indent="0">
              <a:lnSpc>
                <a:spcPct val="125000"/>
              </a:lnSpc>
              <a:buNone/>
            </a:pPr>
            <a:r>
              <a:rPr lang="en-US" sz="1500" dirty="0">
                <a:solidFill>
                  <a:srgbClr val="2A2A2A"/>
                </a:solidFill>
                <a:latin typeface="Calibri" pitchFamily="34" charset="0"/>
                <a:ea typeface="Calibri" pitchFamily="34" charset="-122"/>
                <a:cs typeface="Calibri" pitchFamily="34" charset="-120"/>
              </a:rPr>
              <a:t>Jean Moulin n'entre pas seul au Panthéon : Malraux l'associe à tous ceux qui ont partagé son sort — torturés, déportés dans le cadre du décret « Nuit et Brouillard », et les milliers de femmes envoyées au camp de Ravensbrück pour avoir aidé des résistants. Il prend ainsi place aux côtés de Lazare Carnot, Victor Hugo et Jean Jaurès, inscrivant la Résistance dans la continuité des grandes heures de la République.</a:t>
            </a:r>
            <a:endParaRPr lang="en-US" sz="1500" dirty="0"/>
          </a:p>
        </p:txBody>
      </p:sp>
      <p:sp>
        <p:nvSpPr>
          <p:cNvPr id="6" name="Shape 4"/>
          <p:cNvSpPr/>
          <p:nvPr/>
        </p:nvSpPr>
        <p:spPr>
          <a:xfrm>
            <a:off x="7452360" y="2011680"/>
            <a:ext cx="4160520" cy="4023360"/>
          </a:xfrm>
          <a:prstGeom prst="roundRect">
            <a:avLst>
              <a:gd name="adj" fmla="val 1364"/>
            </a:avLst>
          </a:prstGeom>
          <a:solidFill>
            <a:srgbClr val="1F2D3D"/>
          </a:solidFill>
          <a:ln/>
        </p:spPr>
        <p:txBody>
          <a:bodyPr/>
          <a:lstStyle/>
          <a:p>
            <a:endParaRPr lang="fr-FR"/>
          </a:p>
        </p:txBody>
      </p:sp>
      <p:sp>
        <p:nvSpPr>
          <p:cNvPr id="7" name="Text 5"/>
          <p:cNvSpPr txBox="1"/>
          <p:nvPr/>
        </p:nvSpPr>
        <p:spPr>
          <a:xfrm>
            <a:off x="7772400" y="2240280"/>
            <a:ext cx="3657600" cy="320040"/>
          </a:xfrm>
          <a:prstGeom prst="rect">
            <a:avLst/>
          </a:prstGeom>
          <a:noFill/>
          <a:ln/>
        </p:spPr>
        <p:txBody>
          <a:bodyPr wrap="square" lIns="0" tIns="0" rIns="0" bIns="0" rtlCol="0" anchor="ctr"/>
          <a:lstStyle/>
          <a:p>
            <a:pPr marL="0" indent="0">
              <a:buNone/>
            </a:pPr>
            <a:r>
              <a:rPr lang="en-US" sz="1100" b="1" kern="0" spc="200" dirty="0">
                <a:solidFill>
                  <a:srgbClr val="C7A45C"/>
                </a:solidFill>
                <a:latin typeface="Calibri" pitchFamily="34" charset="0"/>
                <a:ea typeface="Calibri" pitchFamily="34" charset="-122"/>
                <a:cs typeface="Calibri" pitchFamily="34" charset="-120"/>
              </a:rPr>
              <a:t>VOCABULAIRE</a:t>
            </a:r>
            <a:endParaRPr lang="en-US" sz="1100" dirty="0"/>
          </a:p>
        </p:txBody>
      </p:sp>
      <p:sp>
        <p:nvSpPr>
          <p:cNvPr id="8" name="Text 6"/>
          <p:cNvSpPr txBox="1"/>
          <p:nvPr/>
        </p:nvSpPr>
        <p:spPr>
          <a:xfrm>
            <a:off x="7772400" y="2651760"/>
            <a:ext cx="3657600" cy="3200400"/>
          </a:xfrm>
          <a:prstGeom prst="rect">
            <a:avLst/>
          </a:prstGeom>
          <a:noFill/>
          <a:ln/>
        </p:spPr>
        <p:txBody>
          <a:bodyPr wrap="square" lIns="0" tIns="0" rIns="0" bIns="0" rtlCol="0" anchor="ctr"/>
          <a:lstStyle/>
          <a:p>
            <a:pPr marL="0" indent="0">
              <a:lnSpc>
                <a:spcPct val="160000"/>
              </a:lnSpc>
              <a:buNone/>
            </a:pPr>
            <a:r>
              <a:rPr lang="en-US" sz="1400" dirty="0">
                <a:solidFill>
                  <a:srgbClr val="FFFFFF"/>
                </a:solidFill>
                <a:latin typeface="Calibri" pitchFamily="34" charset="0"/>
                <a:ea typeface="Calibri" pitchFamily="34" charset="-122"/>
                <a:cs typeface="Calibri" pitchFamily="34" charset="-120"/>
              </a:rPr>
              <a:t>•  un cortège</a:t>
            </a:r>
            <a:endParaRPr lang="en-US" sz="1400" dirty="0"/>
          </a:p>
          <a:p>
            <a:pPr marL="0" indent="0">
              <a:lnSpc>
                <a:spcPct val="160000"/>
              </a:lnSpc>
              <a:buNone/>
            </a:pPr>
            <a:r>
              <a:rPr lang="en-US" sz="1400" dirty="0">
                <a:solidFill>
                  <a:srgbClr val="FFFFFF"/>
                </a:solidFill>
                <a:latin typeface="Calibri" pitchFamily="34" charset="0"/>
                <a:ea typeface="Calibri" pitchFamily="34" charset="-122"/>
                <a:cs typeface="Calibri" pitchFamily="34" charset="-120"/>
              </a:rPr>
              <a:t>•  déporter / la déportation</a:t>
            </a:r>
            <a:endParaRPr lang="en-US" sz="1400" dirty="0"/>
          </a:p>
          <a:p>
            <a:pPr marL="0" indent="0">
              <a:lnSpc>
                <a:spcPct val="160000"/>
              </a:lnSpc>
              <a:buNone/>
            </a:pPr>
            <a:r>
              <a:rPr lang="en-US" sz="1400" dirty="0">
                <a:solidFill>
                  <a:srgbClr val="FFFFFF"/>
                </a:solidFill>
                <a:latin typeface="Calibri" pitchFamily="34" charset="0"/>
                <a:ea typeface="Calibri" pitchFamily="34" charset="-122"/>
                <a:cs typeface="Calibri" pitchFamily="34" charset="-120"/>
              </a:rPr>
              <a:t>•  un(e) déporté(e)</a:t>
            </a:r>
            <a:endParaRPr lang="en-US" sz="1400" dirty="0"/>
          </a:p>
          <a:p>
            <a:pPr marL="0" indent="0">
              <a:lnSpc>
                <a:spcPct val="160000"/>
              </a:lnSpc>
              <a:buNone/>
            </a:pPr>
            <a:r>
              <a:rPr lang="en-US" sz="1400" dirty="0">
                <a:solidFill>
                  <a:srgbClr val="FFFFFF"/>
                </a:solidFill>
                <a:latin typeface="Calibri" pitchFamily="34" charset="0"/>
                <a:ea typeface="Calibri" pitchFamily="34" charset="-122"/>
                <a:cs typeface="Calibri" pitchFamily="34" charset="-120"/>
              </a:rPr>
              <a:t>•  un hommage</a:t>
            </a:r>
            <a:endParaRPr lang="en-US" sz="1400" dirty="0"/>
          </a:p>
          <a:p>
            <a:pPr marL="0" indent="0">
              <a:lnSpc>
                <a:spcPct val="160000"/>
              </a:lnSpc>
              <a:buNone/>
            </a:pPr>
            <a:r>
              <a:rPr lang="en-US" sz="1400" dirty="0">
                <a:solidFill>
                  <a:srgbClr val="FFFFFF"/>
                </a:solidFill>
                <a:latin typeface="Calibri" pitchFamily="34" charset="0"/>
                <a:ea typeface="Calibri" pitchFamily="34" charset="-122"/>
                <a:cs typeface="Calibri" pitchFamily="34" charset="-120"/>
              </a:rPr>
              <a:t>•  entrer dans l'Histoire</a:t>
            </a:r>
            <a:endParaRPr lang="en-US" sz="1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7">
    <p:bg>
      <p:bgPr>
        <a:solidFill>
          <a:srgbClr val="1F2D3D"/>
        </a:solidFill>
        <a:effectLst/>
      </p:bgPr>
    </p:bg>
    <p:spTree>
      <p:nvGrpSpPr>
        <p:cNvPr id="1" name=""/>
        <p:cNvGrpSpPr/>
        <p:nvPr/>
      </p:nvGrpSpPr>
      <p:grpSpPr>
        <a:xfrm>
          <a:off x="0" y="0"/>
          <a:ext cx="0" cy="0"/>
          <a:chOff x="0" y="0"/>
          <a:chExt cx="0" cy="0"/>
        </a:xfrm>
      </p:grpSpPr>
      <p:sp>
        <p:nvSpPr>
          <p:cNvPr id="2" name="Shape 0"/>
          <p:cNvSpPr/>
          <p:nvPr/>
        </p:nvSpPr>
        <p:spPr>
          <a:xfrm>
            <a:off x="3566160" y="1828800"/>
            <a:ext cx="5029200" cy="0"/>
          </a:xfrm>
          <a:prstGeom prst="line">
            <a:avLst/>
          </a:prstGeom>
          <a:noFill/>
          <a:ln w="25400">
            <a:solidFill>
              <a:srgbClr val="8A6D3B"/>
            </a:solidFill>
            <a:prstDash val="solid"/>
          </a:ln>
        </p:spPr>
        <p:txBody>
          <a:bodyPr/>
          <a:lstStyle/>
          <a:p>
            <a:endParaRPr lang="fr-FR"/>
          </a:p>
        </p:txBody>
      </p:sp>
      <p:sp>
        <p:nvSpPr>
          <p:cNvPr id="3" name="Text 1"/>
          <p:cNvSpPr txBox="1"/>
          <p:nvPr/>
        </p:nvSpPr>
        <p:spPr>
          <a:xfrm>
            <a:off x="1371600" y="2286000"/>
            <a:ext cx="9418320" cy="1828800"/>
          </a:xfrm>
          <a:prstGeom prst="rect">
            <a:avLst/>
          </a:prstGeom>
          <a:noFill/>
          <a:ln/>
        </p:spPr>
        <p:txBody>
          <a:bodyPr wrap="square" lIns="0" tIns="0" rIns="0" bIns="0" rtlCol="0" anchor="ctr"/>
          <a:lstStyle/>
          <a:p>
            <a:pPr marL="0" indent="0" algn="ctr">
              <a:buNone/>
            </a:pPr>
            <a:r>
              <a:rPr lang="en-US" sz="3400" b="1" i="1" dirty="0">
                <a:solidFill>
                  <a:srgbClr val="FFFFFF"/>
                </a:solidFill>
                <a:latin typeface="Cambria" pitchFamily="34" charset="0"/>
                <a:ea typeface="Cambria" pitchFamily="34" charset="-122"/>
                <a:cs typeface="Cambria" pitchFamily="34" charset="-120"/>
              </a:rPr>
              <a:t>« Entre ici, Jean Moulin,</a:t>
            </a:r>
            <a:endParaRPr lang="en-US" sz="3400" dirty="0"/>
          </a:p>
          <a:p>
            <a:pPr marL="0" indent="0" algn="ctr">
              <a:buNone/>
            </a:pPr>
            <a:r>
              <a:rPr lang="en-US" sz="3400" b="1" i="1" dirty="0">
                <a:solidFill>
                  <a:srgbClr val="FFFFFF"/>
                </a:solidFill>
                <a:latin typeface="Cambria" pitchFamily="34" charset="0"/>
                <a:ea typeface="Cambria" pitchFamily="34" charset="-122"/>
                <a:cs typeface="Cambria" pitchFamily="34" charset="-120"/>
              </a:rPr>
              <a:t>avec ton terrible cortège. »</a:t>
            </a:r>
            <a:endParaRPr lang="en-US" sz="3400" dirty="0"/>
          </a:p>
        </p:txBody>
      </p:sp>
      <p:sp>
        <p:nvSpPr>
          <p:cNvPr id="4" name="Text 2"/>
          <p:cNvSpPr txBox="1"/>
          <p:nvPr/>
        </p:nvSpPr>
        <p:spPr>
          <a:xfrm>
            <a:off x="1371600" y="4206240"/>
            <a:ext cx="9418320" cy="457200"/>
          </a:xfrm>
          <a:prstGeom prst="rect">
            <a:avLst/>
          </a:prstGeom>
          <a:noFill/>
          <a:ln/>
        </p:spPr>
        <p:txBody>
          <a:bodyPr wrap="square" lIns="0" tIns="0" rIns="0" bIns="0" rtlCol="0" anchor="ctr"/>
          <a:lstStyle/>
          <a:p>
            <a:pPr marL="0" indent="0" algn="ctr">
              <a:buNone/>
            </a:pPr>
            <a:r>
              <a:rPr lang="en-US" sz="1500" dirty="0">
                <a:solidFill>
                  <a:srgbClr val="C7A45C"/>
                </a:solidFill>
                <a:latin typeface="Calibri" pitchFamily="34" charset="0"/>
                <a:ea typeface="Calibri" pitchFamily="34" charset="-122"/>
                <a:cs typeface="Calibri" pitchFamily="34" charset="-120"/>
              </a:rPr>
              <a:t>— André Malraux, 19 décembre 1964</a:t>
            </a:r>
            <a:endParaRPr lang="en-US" sz="1500" dirty="0"/>
          </a:p>
        </p:txBody>
      </p:sp>
      <p:sp>
        <p:nvSpPr>
          <p:cNvPr id="5" name="Shape 3"/>
          <p:cNvSpPr/>
          <p:nvPr/>
        </p:nvSpPr>
        <p:spPr>
          <a:xfrm>
            <a:off x="3566160" y="4846320"/>
            <a:ext cx="5029200" cy="0"/>
          </a:xfrm>
          <a:prstGeom prst="line">
            <a:avLst/>
          </a:prstGeom>
          <a:noFill/>
          <a:ln w="25400">
            <a:solidFill>
              <a:srgbClr val="8A6D3B"/>
            </a:solidFill>
            <a:prstDash val="solid"/>
          </a:ln>
        </p:spPr>
        <p:txBody>
          <a:bodyPr/>
          <a:lstStyle/>
          <a:p>
            <a:endParaRPr lang="fr-FR"/>
          </a:p>
        </p:txBody>
      </p:sp>
      <p:sp>
        <p:nvSpPr>
          <p:cNvPr id="6" name="Text 4"/>
          <p:cNvSpPr txBox="1"/>
          <p:nvPr/>
        </p:nvSpPr>
        <p:spPr>
          <a:xfrm>
            <a:off x="2286000" y="5212080"/>
            <a:ext cx="7589520" cy="731520"/>
          </a:xfrm>
          <a:prstGeom prst="rect">
            <a:avLst/>
          </a:prstGeom>
          <a:noFill/>
          <a:ln/>
        </p:spPr>
        <p:txBody>
          <a:bodyPr wrap="square" lIns="0" tIns="0" rIns="0" bIns="0" rtlCol="0" anchor="ctr"/>
          <a:lstStyle/>
          <a:p>
            <a:pPr marL="0" indent="0" algn="ctr">
              <a:buNone/>
            </a:pPr>
            <a:r>
              <a:rPr lang="en-US" sz="1300" i="1" dirty="0">
                <a:solidFill>
                  <a:srgbClr val="F5F2EC"/>
                </a:solidFill>
                <a:latin typeface="Calibri" pitchFamily="34" charset="0"/>
                <a:ea typeface="Calibri" pitchFamily="34" charset="-122"/>
                <a:cs typeface="Calibri" pitchFamily="34" charset="-120"/>
              </a:rPr>
              <a:t>La formule la plus célèbre du discours : Malraux s'adresse directement à Jean Moulin, comme s'il était vivant.</a:t>
            </a:r>
            <a:endParaRPr lang="en-US" sz="13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8">
    <p:bg>
      <p:bgPr>
        <a:solidFill>
          <a:srgbClr val="F5F2EC"/>
        </a:solidFill>
        <a:effectLst/>
      </p:bgPr>
    </p:bg>
    <p:spTree>
      <p:nvGrpSpPr>
        <p:cNvPr id="1" name=""/>
        <p:cNvGrpSpPr/>
        <p:nvPr/>
      </p:nvGrpSpPr>
      <p:grpSpPr>
        <a:xfrm>
          <a:off x="0" y="0"/>
          <a:ext cx="0" cy="0"/>
          <a:chOff x="0" y="0"/>
          <a:chExt cx="0" cy="0"/>
        </a:xfrm>
      </p:grpSpPr>
      <p:sp>
        <p:nvSpPr>
          <p:cNvPr id="2" name="Text 0"/>
          <p:cNvSpPr txBox="1"/>
          <p:nvPr/>
        </p:nvSpPr>
        <p:spPr>
          <a:xfrm>
            <a:off x="548640" y="457200"/>
            <a:ext cx="7315200" cy="365760"/>
          </a:xfrm>
          <a:prstGeom prst="rect">
            <a:avLst/>
          </a:prstGeom>
          <a:noFill/>
          <a:ln/>
        </p:spPr>
        <p:txBody>
          <a:bodyPr wrap="square" lIns="0" tIns="0" rIns="0" bIns="0" rtlCol="0" anchor="ctr"/>
          <a:lstStyle/>
          <a:p>
            <a:pPr marL="0" indent="0">
              <a:buNone/>
            </a:pPr>
            <a:r>
              <a:rPr lang="en-US" sz="1300" b="1" kern="0" spc="200" dirty="0">
                <a:solidFill>
                  <a:srgbClr val="8A6D3B"/>
                </a:solidFill>
                <a:latin typeface="Calibri" pitchFamily="34" charset="0"/>
                <a:ea typeface="Calibri" pitchFamily="34" charset="-122"/>
                <a:cs typeface="Calibri" pitchFamily="34" charset="-120"/>
              </a:rPr>
              <a:t>ANALYSE LITTÉRAIRE</a:t>
            </a:r>
            <a:endParaRPr lang="en-US" sz="1300" dirty="0"/>
          </a:p>
        </p:txBody>
      </p:sp>
      <p:sp>
        <p:nvSpPr>
          <p:cNvPr id="3" name="Text 1"/>
          <p:cNvSpPr txBox="1"/>
          <p:nvPr/>
        </p:nvSpPr>
        <p:spPr>
          <a:xfrm>
            <a:off x="548640" y="777240"/>
            <a:ext cx="10515600" cy="822960"/>
          </a:xfrm>
          <a:prstGeom prst="rect">
            <a:avLst/>
          </a:prstGeom>
          <a:noFill/>
          <a:ln/>
        </p:spPr>
        <p:txBody>
          <a:bodyPr wrap="square" lIns="0" tIns="0" rIns="0" bIns="0" rtlCol="0" anchor="ctr"/>
          <a:lstStyle/>
          <a:p>
            <a:pPr marL="0" indent="0">
              <a:buNone/>
            </a:pPr>
            <a:r>
              <a:rPr lang="en-US" sz="3200" b="1" dirty="0">
                <a:solidFill>
                  <a:srgbClr val="1F2D3D"/>
                </a:solidFill>
                <a:latin typeface="Cambria" pitchFamily="34" charset="0"/>
                <a:ea typeface="Cambria" pitchFamily="34" charset="-122"/>
                <a:cs typeface="Cambria" pitchFamily="34" charset="-120"/>
              </a:rPr>
              <a:t>Trois procédés stylistiques</a:t>
            </a:r>
            <a:endParaRPr lang="en-US" sz="3200" dirty="0"/>
          </a:p>
        </p:txBody>
      </p:sp>
      <p:sp>
        <p:nvSpPr>
          <p:cNvPr id="4" name="Shape 2"/>
          <p:cNvSpPr/>
          <p:nvPr/>
        </p:nvSpPr>
        <p:spPr>
          <a:xfrm>
            <a:off x="548640" y="2103120"/>
            <a:ext cx="3383280" cy="3657600"/>
          </a:xfrm>
          <a:prstGeom prst="roundRect">
            <a:avLst>
              <a:gd name="adj" fmla="val 1622"/>
            </a:avLst>
          </a:prstGeom>
          <a:solidFill>
            <a:srgbClr val="FFFFFF"/>
          </a:solidFill>
          <a:ln w="12700">
            <a:solidFill>
              <a:srgbClr val="E4DFD4"/>
            </a:solidFill>
            <a:prstDash val="solid"/>
          </a:ln>
        </p:spPr>
        <p:txBody>
          <a:bodyPr/>
          <a:lstStyle/>
          <a:p>
            <a:endParaRPr lang="fr-FR"/>
          </a:p>
        </p:txBody>
      </p:sp>
      <p:sp>
        <p:nvSpPr>
          <p:cNvPr id="5" name="Shape 3"/>
          <p:cNvSpPr/>
          <p:nvPr/>
        </p:nvSpPr>
        <p:spPr>
          <a:xfrm>
            <a:off x="822960" y="2377440"/>
            <a:ext cx="457200" cy="73152"/>
          </a:xfrm>
          <a:prstGeom prst="rect">
            <a:avLst/>
          </a:prstGeom>
          <a:solidFill>
            <a:srgbClr val="8A6D3B"/>
          </a:solidFill>
          <a:ln/>
        </p:spPr>
        <p:txBody>
          <a:bodyPr/>
          <a:lstStyle/>
          <a:p>
            <a:endParaRPr lang="fr-FR"/>
          </a:p>
        </p:txBody>
      </p:sp>
      <p:sp>
        <p:nvSpPr>
          <p:cNvPr id="6" name="Text 4"/>
          <p:cNvSpPr txBox="1"/>
          <p:nvPr/>
        </p:nvSpPr>
        <p:spPr>
          <a:xfrm>
            <a:off x="822960" y="2560320"/>
            <a:ext cx="2834640" cy="548640"/>
          </a:xfrm>
          <a:prstGeom prst="rect">
            <a:avLst/>
          </a:prstGeom>
          <a:noFill/>
          <a:ln/>
        </p:spPr>
        <p:txBody>
          <a:bodyPr wrap="square" lIns="0" tIns="0" rIns="0" bIns="0" rtlCol="0" anchor="ctr"/>
          <a:lstStyle/>
          <a:p>
            <a:pPr marL="0" indent="0">
              <a:buNone/>
            </a:pPr>
            <a:r>
              <a:rPr lang="en-US" sz="1700" b="1" dirty="0">
                <a:solidFill>
                  <a:srgbClr val="1F2D3D"/>
                </a:solidFill>
                <a:latin typeface="Cambria" pitchFamily="34" charset="0"/>
                <a:ea typeface="Cambria" pitchFamily="34" charset="-122"/>
                <a:cs typeface="Cambria" pitchFamily="34" charset="-120"/>
              </a:rPr>
              <a:t>Le tutoiement</a:t>
            </a:r>
            <a:endParaRPr lang="en-US" sz="1700" dirty="0"/>
          </a:p>
        </p:txBody>
      </p:sp>
      <p:sp>
        <p:nvSpPr>
          <p:cNvPr id="7" name="Text 5"/>
          <p:cNvSpPr txBox="1"/>
          <p:nvPr/>
        </p:nvSpPr>
        <p:spPr>
          <a:xfrm>
            <a:off x="822960" y="3200400"/>
            <a:ext cx="2834640" cy="2377440"/>
          </a:xfrm>
          <a:prstGeom prst="rect">
            <a:avLst/>
          </a:prstGeom>
          <a:noFill/>
          <a:ln/>
        </p:spPr>
        <p:txBody>
          <a:bodyPr wrap="square" lIns="0" tIns="0" rIns="0" bIns="0" rtlCol="0" anchor="ctr"/>
          <a:lstStyle/>
          <a:p>
            <a:pPr marL="0" indent="0">
              <a:lnSpc>
                <a:spcPct val="125000"/>
              </a:lnSpc>
              <a:buNone/>
            </a:pPr>
            <a:r>
              <a:rPr lang="en-US" sz="1250" dirty="0">
                <a:solidFill>
                  <a:srgbClr val="2A2A2A"/>
                </a:solidFill>
                <a:latin typeface="Calibri" pitchFamily="34" charset="0"/>
                <a:ea typeface="Calibri" pitchFamily="34" charset="-122"/>
                <a:cs typeface="Calibri" pitchFamily="34" charset="-120"/>
              </a:rPr>
              <a:t>Malraux s'adresse à Jean Moulin comme s'il était vivant (l'apostrophe) : un procédé théâtral propre à l'oraison funèbre, qui crée une proximité émotionnelle avec le public.</a:t>
            </a:r>
            <a:endParaRPr lang="en-US" sz="1250" dirty="0"/>
          </a:p>
        </p:txBody>
      </p:sp>
      <p:sp>
        <p:nvSpPr>
          <p:cNvPr id="8" name="Shape 6"/>
          <p:cNvSpPr/>
          <p:nvPr/>
        </p:nvSpPr>
        <p:spPr>
          <a:xfrm>
            <a:off x="4251960" y="2103120"/>
            <a:ext cx="3383280" cy="3657600"/>
          </a:xfrm>
          <a:prstGeom prst="roundRect">
            <a:avLst>
              <a:gd name="adj" fmla="val 1622"/>
            </a:avLst>
          </a:prstGeom>
          <a:solidFill>
            <a:srgbClr val="FFFFFF"/>
          </a:solidFill>
          <a:ln w="12700">
            <a:solidFill>
              <a:srgbClr val="E4DFD4"/>
            </a:solidFill>
            <a:prstDash val="solid"/>
          </a:ln>
        </p:spPr>
        <p:txBody>
          <a:bodyPr/>
          <a:lstStyle/>
          <a:p>
            <a:endParaRPr lang="fr-FR"/>
          </a:p>
        </p:txBody>
      </p:sp>
      <p:sp>
        <p:nvSpPr>
          <p:cNvPr id="9" name="Shape 7"/>
          <p:cNvSpPr/>
          <p:nvPr/>
        </p:nvSpPr>
        <p:spPr>
          <a:xfrm>
            <a:off x="4526280" y="2377440"/>
            <a:ext cx="457200" cy="73152"/>
          </a:xfrm>
          <a:prstGeom prst="rect">
            <a:avLst/>
          </a:prstGeom>
          <a:solidFill>
            <a:srgbClr val="8A6D3B"/>
          </a:solidFill>
          <a:ln/>
        </p:spPr>
        <p:txBody>
          <a:bodyPr/>
          <a:lstStyle/>
          <a:p>
            <a:endParaRPr lang="fr-FR"/>
          </a:p>
        </p:txBody>
      </p:sp>
      <p:sp>
        <p:nvSpPr>
          <p:cNvPr id="10" name="Text 8"/>
          <p:cNvSpPr txBox="1"/>
          <p:nvPr/>
        </p:nvSpPr>
        <p:spPr>
          <a:xfrm>
            <a:off x="4526280" y="2560320"/>
            <a:ext cx="2834640" cy="548640"/>
          </a:xfrm>
          <a:prstGeom prst="rect">
            <a:avLst/>
          </a:prstGeom>
          <a:noFill/>
          <a:ln/>
        </p:spPr>
        <p:txBody>
          <a:bodyPr wrap="square" lIns="0" tIns="0" rIns="0" bIns="0" rtlCol="0" anchor="ctr"/>
          <a:lstStyle/>
          <a:p>
            <a:pPr marL="0" indent="0">
              <a:buNone/>
            </a:pPr>
            <a:r>
              <a:rPr lang="en-US" sz="1700" b="1" dirty="0">
                <a:solidFill>
                  <a:srgbClr val="1F2D3D"/>
                </a:solidFill>
                <a:latin typeface="Cambria" pitchFamily="34" charset="0"/>
                <a:ea typeface="Cambria" pitchFamily="34" charset="-122"/>
                <a:cs typeface="Cambria" pitchFamily="34" charset="-120"/>
              </a:rPr>
              <a:t>Ombre et lumière</a:t>
            </a:r>
            <a:endParaRPr lang="en-US" sz="1700" dirty="0"/>
          </a:p>
        </p:txBody>
      </p:sp>
      <p:sp>
        <p:nvSpPr>
          <p:cNvPr id="11" name="Text 9"/>
          <p:cNvSpPr txBox="1"/>
          <p:nvPr/>
        </p:nvSpPr>
        <p:spPr>
          <a:xfrm>
            <a:off x="4526280" y="3200400"/>
            <a:ext cx="2834640" cy="2377440"/>
          </a:xfrm>
          <a:prstGeom prst="rect">
            <a:avLst/>
          </a:prstGeom>
          <a:noFill/>
          <a:ln/>
        </p:spPr>
        <p:txBody>
          <a:bodyPr wrap="square" lIns="0" tIns="0" rIns="0" bIns="0" rtlCol="0" anchor="ctr"/>
          <a:lstStyle/>
          <a:p>
            <a:pPr marL="0" indent="0">
              <a:lnSpc>
                <a:spcPct val="125000"/>
              </a:lnSpc>
              <a:buNone/>
            </a:pPr>
            <a:r>
              <a:rPr lang="en-US" sz="1250" dirty="0">
                <a:solidFill>
                  <a:srgbClr val="2A2A2A"/>
                </a:solidFill>
                <a:latin typeface="Calibri" pitchFamily="34" charset="0"/>
                <a:ea typeface="Calibri" pitchFamily="34" charset="-122"/>
                <a:cs typeface="Calibri" pitchFamily="34" charset="-120"/>
              </a:rPr>
              <a:t>Le texte oppose sans cesse la clandestinité, la nuit, les caves — et la lumière de la liberté retrouvée. Mourir dans l'ombre permet à la France de renaître à la lumière.</a:t>
            </a:r>
            <a:endParaRPr lang="en-US" sz="1250" dirty="0"/>
          </a:p>
        </p:txBody>
      </p:sp>
      <p:sp>
        <p:nvSpPr>
          <p:cNvPr id="12" name="Shape 10"/>
          <p:cNvSpPr/>
          <p:nvPr/>
        </p:nvSpPr>
        <p:spPr>
          <a:xfrm>
            <a:off x="7955280" y="2103120"/>
            <a:ext cx="3383280" cy="3657600"/>
          </a:xfrm>
          <a:prstGeom prst="roundRect">
            <a:avLst>
              <a:gd name="adj" fmla="val 1622"/>
            </a:avLst>
          </a:prstGeom>
          <a:solidFill>
            <a:srgbClr val="FFFFFF"/>
          </a:solidFill>
          <a:ln w="12700">
            <a:solidFill>
              <a:srgbClr val="E4DFD4"/>
            </a:solidFill>
            <a:prstDash val="solid"/>
          </a:ln>
        </p:spPr>
        <p:txBody>
          <a:bodyPr/>
          <a:lstStyle/>
          <a:p>
            <a:endParaRPr lang="fr-FR"/>
          </a:p>
        </p:txBody>
      </p:sp>
      <p:sp>
        <p:nvSpPr>
          <p:cNvPr id="13" name="Shape 11"/>
          <p:cNvSpPr/>
          <p:nvPr/>
        </p:nvSpPr>
        <p:spPr>
          <a:xfrm>
            <a:off x="8229600" y="2377440"/>
            <a:ext cx="457200" cy="73152"/>
          </a:xfrm>
          <a:prstGeom prst="rect">
            <a:avLst/>
          </a:prstGeom>
          <a:solidFill>
            <a:srgbClr val="8A6D3B"/>
          </a:solidFill>
          <a:ln/>
        </p:spPr>
        <p:txBody>
          <a:bodyPr/>
          <a:lstStyle/>
          <a:p>
            <a:endParaRPr lang="fr-FR"/>
          </a:p>
        </p:txBody>
      </p:sp>
      <p:sp>
        <p:nvSpPr>
          <p:cNvPr id="14" name="Text 12"/>
          <p:cNvSpPr txBox="1"/>
          <p:nvPr/>
        </p:nvSpPr>
        <p:spPr>
          <a:xfrm>
            <a:off x="8229600" y="2560320"/>
            <a:ext cx="2834640" cy="548640"/>
          </a:xfrm>
          <a:prstGeom prst="rect">
            <a:avLst/>
          </a:prstGeom>
          <a:noFill/>
          <a:ln/>
        </p:spPr>
        <p:txBody>
          <a:bodyPr wrap="square" lIns="0" tIns="0" rIns="0" bIns="0" rtlCol="0" anchor="ctr"/>
          <a:lstStyle/>
          <a:p>
            <a:pPr marL="0" indent="0">
              <a:buNone/>
            </a:pPr>
            <a:r>
              <a:rPr lang="en-US" sz="1700" b="1" dirty="0">
                <a:solidFill>
                  <a:srgbClr val="1F2D3D"/>
                </a:solidFill>
                <a:latin typeface="Cambria" pitchFamily="34" charset="0"/>
                <a:ea typeface="Cambria" pitchFamily="34" charset="-122"/>
                <a:cs typeface="Cambria" pitchFamily="34" charset="-120"/>
              </a:rPr>
              <a:t>L'accumulation</a:t>
            </a:r>
            <a:endParaRPr lang="en-US" sz="1700" dirty="0"/>
          </a:p>
        </p:txBody>
      </p:sp>
      <p:sp>
        <p:nvSpPr>
          <p:cNvPr id="15" name="Text 13"/>
          <p:cNvSpPr txBox="1"/>
          <p:nvPr/>
        </p:nvSpPr>
        <p:spPr>
          <a:xfrm>
            <a:off x="8229600" y="3200400"/>
            <a:ext cx="2834640" cy="2377440"/>
          </a:xfrm>
          <a:prstGeom prst="rect">
            <a:avLst/>
          </a:prstGeom>
          <a:noFill/>
          <a:ln/>
        </p:spPr>
        <p:txBody>
          <a:bodyPr wrap="square" lIns="0" tIns="0" rIns="0" bIns="0" rtlCol="0" anchor="ctr"/>
          <a:lstStyle/>
          <a:p>
            <a:pPr marL="0" indent="0">
              <a:lnSpc>
                <a:spcPct val="125000"/>
              </a:lnSpc>
              <a:buNone/>
            </a:pPr>
            <a:r>
              <a:rPr lang="en-US" sz="1250" dirty="0">
                <a:solidFill>
                  <a:srgbClr val="2A2A2A"/>
                </a:solidFill>
                <a:latin typeface="Calibri" pitchFamily="34" charset="0"/>
                <a:ea typeface="Calibri" pitchFamily="34" charset="-122"/>
                <a:cs typeface="Calibri" pitchFamily="34" charset="-120"/>
              </a:rPr>
              <a:t>De longues énumérations (les torturés, les déportés, les femmes de Ravensbrück...) créent un effet de marche lente et solennelle, à l'image d'un cortège funèbre.</a:t>
            </a:r>
            <a:endParaRPr lang="en-US" sz="12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9">
    <p:bg>
      <p:bgPr>
        <a:solidFill>
          <a:srgbClr val="F5F2EC"/>
        </a:solidFill>
        <a:effectLst/>
      </p:bgPr>
    </p:bg>
    <p:spTree>
      <p:nvGrpSpPr>
        <p:cNvPr id="1" name=""/>
        <p:cNvGrpSpPr/>
        <p:nvPr/>
      </p:nvGrpSpPr>
      <p:grpSpPr>
        <a:xfrm>
          <a:off x="0" y="0"/>
          <a:ext cx="0" cy="0"/>
          <a:chOff x="0" y="0"/>
          <a:chExt cx="0" cy="0"/>
        </a:xfrm>
      </p:grpSpPr>
      <p:sp>
        <p:nvSpPr>
          <p:cNvPr id="2" name="Text 0"/>
          <p:cNvSpPr txBox="1"/>
          <p:nvPr/>
        </p:nvSpPr>
        <p:spPr>
          <a:xfrm>
            <a:off x="548640" y="457200"/>
            <a:ext cx="7315200" cy="365760"/>
          </a:xfrm>
          <a:prstGeom prst="rect">
            <a:avLst/>
          </a:prstGeom>
          <a:noFill/>
          <a:ln/>
        </p:spPr>
        <p:txBody>
          <a:bodyPr wrap="square" lIns="0" tIns="0" rIns="0" bIns="0" rtlCol="0" anchor="ctr"/>
          <a:lstStyle/>
          <a:p>
            <a:pPr marL="0" indent="0">
              <a:buNone/>
            </a:pPr>
            <a:r>
              <a:rPr lang="en-US" sz="1300" b="1" kern="0" spc="200" dirty="0">
                <a:solidFill>
                  <a:srgbClr val="8A6D3B"/>
                </a:solidFill>
                <a:latin typeface="Calibri" pitchFamily="34" charset="0"/>
                <a:ea typeface="Calibri" pitchFamily="34" charset="-122"/>
                <a:cs typeface="Calibri" pitchFamily="34" charset="-120"/>
              </a:rPr>
              <a:t>MISE EN PERSPECTIVE</a:t>
            </a:r>
            <a:endParaRPr lang="en-US" sz="1300" dirty="0"/>
          </a:p>
        </p:txBody>
      </p:sp>
      <p:sp>
        <p:nvSpPr>
          <p:cNvPr id="3" name="Text 1"/>
          <p:cNvSpPr txBox="1"/>
          <p:nvPr/>
        </p:nvSpPr>
        <p:spPr>
          <a:xfrm>
            <a:off x="548640" y="777240"/>
            <a:ext cx="10515600" cy="822960"/>
          </a:xfrm>
          <a:prstGeom prst="rect">
            <a:avLst/>
          </a:prstGeom>
          <a:noFill/>
          <a:ln/>
        </p:spPr>
        <p:txBody>
          <a:bodyPr wrap="square" lIns="0" tIns="0" rIns="0" bIns="0" rtlCol="0" anchor="ctr"/>
          <a:lstStyle/>
          <a:p>
            <a:pPr marL="0" indent="0">
              <a:buNone/>
            </a:pPr>
            <a:r>
              <a:rPr lang="en-US" sz="3200" b="1" dirty="0">
                <a:solidFill>
                  <a:srgbClr val="1F2D3D"/>
                </a:solidFill>
                <a:latin typeface="Cambria" pitchFamily="34" charset="0"/>
                <a:ea typeface="Cambria" pitchFamily="34" charset="-122"/>
                <a:cs typeface="Cambria" pitchFamily="34" charset="-120"/>
              </a:rPr>
              <a:t>Un discours, une fonction politique</a:t>
            </a:r>
            <a:endParaRPr lang="en-US" sz="3200" dirty="0"/>
          </a:p>
        </p:txBody>
      </p:sp>
      <p:sp>
        <p:nvSpPr>
          <p:cNvPr id="4" name="Shape 2"/>
          <p:cNvSpPr/>
          <p:nvPr/>
        </p:nvSpPr>
        <p:spPr>
          <a:xfrm>
            <a:off x="594360" y="2011680"/>
            <a:ext cx="73152" cy="1051560"/>
          </a:xfrm>
          <a:prstGeom prst="rect">
            <a:avLst/>
          </a:prstGeom>
          <a:solidFill>
            <a:srgbClr val="8A6D3B"/>
          </a:solidFill>
          <a:ln/>
        </p:spPr>
        <p:txBody>
          <a:bodyPr/>
          <a:lstStyle/>
          <a:p>
            <a:endParaRPr lang="fr-FR"/>
          </a:p>
        </p:txBody>
      </p:sp>
      <p:sp>
        <p:nvSpPr>
          <p:cNvPr id="5" name="Text 3"/>
          <p:cNvSpPr txBox="1"/>
          <p:nvPr/>
        </p:nvSpPr>
        <p:spPr>
          <a:xfrm>
            <a:off x="914400" y="1965960"/>
            <a:ext cx="9875520" cy="365760"/>
          </a:xfrm>
          <a:prstGeom prst="rect">
            <a:avLst/>
          </a:prstGeom>
          <a:noFill/>
          <a:ln/>
        </p:spPr>
        <p:txBody>
          <a:bodyPr wrap="square" lIns="0" tIns="0" rIns="0" bIns="0" rtlCol="0" anchor="ctr"/>
          <a:lstStyle/>
          <a:p>
            <a:pPr marL="0" indent="0">
              <a:buNone/>
            </a:pPr>
            <a:r>
              <a:rPr lang="en-US" sz="1600" b="1" dirty="0">
                <a:solidFill>
                  <a:srgbClr val="1F2D3D"/>
                </a:solidFill>
                <a:latin typeface="Cambria" pitchFamily="34" charset="0"/>
                <a:ea typeface="Cambria" pitchFamily="34" charset="-122"/>
                <a:cs typeface="Cambria" pitchFamily="34" charset="-120"/>
              </a:rPr>
              <a:t>1964 : le 20e anniversaire de la Libération</a:t>
            </a:r>
            <a:endParaRPr lang="en-US" sz="1600" dirty="0"/>
          </a:p>
        </p:txBody>
      </p:sp>
      <p:sp>
        <p:nvSpPr>
          <p:cNvPr id="6" name="Text 4"/>
          <p:cNvSpPr txBox="1"/>
          <p:nvPr/>
        </p:nvSpPr>
        <p:spPr>
          <a:xfrm>
            <a:off x="914400" y="2350008"/>
            <a:ext cx="9875520" cy="685800"/>
          </a:xfrm>
          <a:prstGeom prst="rect">
            <a:avLst/>
          </a:prstGeom>
          <a:noFill/>
          <a:ln/>
        </p:spPr>
        <p:txBody>
          <a:bodyPr wrap="square" lIns="0" tIns="0" rIns="0" bIns="0" rtlCol="0" anchor="ctr"/>
          <a:lstStyle/>
          <a:p>
            <a:pPr marL="0" indent="0">
              <a:lnSpc>
                <a:spcPct val="120000"/>
              </a:lnSpc>
              <a:buNone/>
            </a:pPr>
            <a:r>
              <a:rPr lang="en-US" sz="1300" dirty="0">
                <a:solidFill>
                  <a:srgbClr val="2A2A2A"/>
                </a:solidFill>
                <a:latin typeface="Calibri" pitchFamily="34" charset="0"/>
                <a:ea typeface="Calibri" pitchFamily="34" charset="-122"/>
                <a:cs typeface="Calibri" pitchFamily="34" charset="-120"/>
              </a:rPr>
              <a:t>Le pouvoir gaulliste a besoin d'un grand événement pour marquer les esprits et ancrer sa légitimité historique.</a:t>
            </a:r>
            <a:endParaRPr lang="en-US" sz="1300" dirty="0"/>
          </a:p>
        </p:txBody>
      </p:sp>
      <p:sp>
        <p:nvSpPr>
          <p:cNvPr id="7" name="Shape 5"/>
          <p:cNvSpPr/>
          <p:nvPr/>
        </p:nvSpPr>
        <p:spPr>
          <a:xfrm>
            <a:off x="594360" y="3429000"/>
            <a:ext cx="73152" cy="1051560"/>
          </a:xfrm>
          <a:prstGeom prst="rect">
            <a:avLst/>
          </a:prstGeom>
          <a:solidFill>
            <a:srgbClr val="8A6D3B"/>
          </a:solidFill>
          <a:ln/>
        </p:spPr>
        <p:txBody>
          <a:bodyPr/>
          <a:lstStyle/>
          <a:p>
            <a:endParaRPr lang="fr-FR"/>
          </a:p>
        </p:txBody>
      </p:sp>
      <p:sp>
        <p:nvSpPr>
          <p:cNvPr id="8" name="Text 6"/>
          <p:cNvSpPr txBox="1"/>
          <p:nvPr/>
        </p:nvSpPr>
        <p:spPr>
          <a:xfrm>
            <a:off x="914400" y="3383280"/>
            <a:ext cx="9875520" cy="365760"/>
          </a:xfrm>
          <a:prstGeom prst="rect">
            <a:avLst/>
          </a:prstGeom>
          <a:noFill/>
          <a:ln/>
        </p:spPr>
        <p:txBody>
          <a:bodyPr wrap="square" lIns="0" tIns="0" rIns="0" bIns="0" rtlCol="0" anchor="ctr"/>
          <a:lstStyle/>
          <a:p>
            <a:pPr marL="0" indent="0">
              <a:buNone/>
            </a:pPr>
            <a:r>
              <a:rPr lang="en-US" sz="1600" b="1" dirty="0">
                <a:solidFill>
                  <a:srgbClr val="1F2D3D"/>
                </a:solidFill>
                <a:latin typeface="Cambria" pitchFamily="34" charset="0"/>
                <a:ea typeface="Cambria" pitchFamily="34" charset="-122"/>
                <a:cs typeface="Cambria" pitchFamily="34" charset="-120"/>
              </a:rPr>
              <a:t>Un récit unificateur</a:t>
            </a:r>
            <a:endParaRPr lang="en-US" sz="1600" dirty="0"/>
          </a:p>
        </p:txBody>
      </p:sp>
      <p:sp>
        <p:nvSpPr>
          <p:cNvPr id="9" name="Text 7"/>
          <p:cNvSpPr txBox="1"/>
          <p:nvPr/>
        </p:nvSpPr>
        <p:spPr>
          <a:xfrm>
            <a:off x="914400" y="3767328"/>
            <a:ext cx="9875520" cy="685800"/>
          </a:xfrm>
          <a:prstGeom prst="rect">
            <a:avLst/>
          </a:prstGeom>
          <a:noFill/>
          <a:ln/>
        </p:spPr>
        <p:txBody>
          <a:bodyPr wrap="square" lIns="0" tIns="0" rIns="0" bIns="0" rtlCol="0" anchor="ctr"/>
          <a:lstStyle/>
          <a:p>
            <a:pPr marL="0" indent="0">
              <a:lnSpc>
                <a:spcPct val="120000"/>
              </a:lnSpc>
              <a:buNone/>
            </a:pPr>
            <a:r>
              <a:rPr lang="en-US" sz="1300" dirty="0">
                <a:solidFill>
                  <a:srgbClr val="2A2A2A"/>
                </a:solidFill>
                <a:latin typeface="Calibri" pitchFamily="34" charset="0"/>
                <a:ea typeface="Calibri" pitchFamily="34" charset="-122"/>
                <a:cs typeface="Calibri" pitchFamily="34" charset="-120"/>
              </a:rPr>
              <a:t>La France sort à peine de la guerre d'Algérie (1962), qui a profondément divisé le pays. Célébrer Jean Moulin permet de réunir symboliquement gaullistes, communistes, chrétiens et paysans autour d'un même récit national — ce que les historiens appellent le « mythe résistancialiste ».</a:t>
            </a:r>
            <a:endParaRPr lang="en-US" sz="1300" dirty="0"/>
          </a:p>
        </p:txBody>
      </p:sp>
      <p:sp>
        <p:nvSpPr>
          <p:cNvPr id="10" name="Shape 8"/>
          <p:cNvSpPr/>
          <p:nvPr/>
        </p:nvSpPr>
        <p:spPr>
          <a:xfrm>
            <a:off x="594360" y="4846320"/>
            <a:ext cx="73152" cy="1051560"/>
          </a:xfrm>
          <a:prstGeom prst="rect">
            <a:avLst/>
          </a:prstGeom>
          <a:solidFill>
            <a:srgbClr val="8A6D3B"/>
          </a:solidFill>
          <a:ln/>
        </p:spPr>
        <p:txBody>
          <a:bodyPr/>
          <a:lstStyle/>
          <a:p>
            <a:endParaRPr lang="fr-FR"/>
          </a:p>
        </p:txBody>
      </p:sp>
      <p:sp>
        <p:nvSpPr>
          <p:cNvPr id="11" name="Text 9"/>
          <p:cNvSpPr txBox="1"/>
          <p:nvPr/>
        </p:nvSpPr>
        <p:spPr>
          <a:xfrm>
            <a:off x="914400" y="4800600"/>
            <a:ext cx="9875520" cy="365760"/>
          </a:xfrm>
          <a:prstGeom prst="rect">
            <a:avLst/>
          </a:prstGeom>
          <a:noFill/>
          <a:ln/>
        </p:spPr>
        <p:txBody>
          <a:bodyPr wrap="square" lIns="0" tIns="0" rIns="0" bIns="0" rtlCol="0" anchor="ctr"/>
          <a:lstStyle/>
          <a:p>
            <a:pPr marL="0" indent="0">
              <a:buNone/>
            </a:pPr>
            <a:r>
              <a:rPr lang="en-US" sz="1600" b="1" dirty="0">
                <a:solidFill>
                  <a:srgbClr val="1F2D3D"/>
                </a:solidFill>
                <a:latin typeface="Cambria" pitchFamily="34" charset="0"/>
                <a:ea typeface="Cambria" pitchFamily="34" charset="-122"/>
                <a:cs typeface="Cambria" pitchFamily="34" charset="-120"/>
              </a:rPr>
              <a:t>Une affirmation de souveraineté</a:t>
            </a:r>
            <a:endParaRPr lang="en-US" sz="1600" dirty="0"/>
          </a:p>
        </p:txBody>
      </p:sp>
      <p:sp>
        <p:nvSpPr>
          <p:cNvPr id="12" name="Text 10"/>
          <p:cNvSpPr txBox="1"/>
          <p:nvPr/>
        </p:nvSpPr>
        <p:spPr>
          <a:xfrm>
            <a:off x="914400" y="5184648"/>
            <a:ext cx="9875520" cy="685800"/>
          </a:xfrm>
          <a:prstGeom prst="rect">
            <a:avLst/>
          </a:prstGeom>
          <a:noFill/>
          <a:ln/>
        </p:spPr>
        <p:txBody>
          <a:bodyPr wrap="square" lIns="0" tIns="0" rIns="0" bIns="0" rtlCol="0" anchor="ctr"/>
          <a:lstStyle/>
          <a:p>
            <a:pPr marL="0" indent="0">
              <a:lnSpc>
                <a:spcPct val="120000"/>
              </a:lnSpc>
              <a:buNone/>
            </a:pPr>
            <a:r>
              <a:rPr lang="en-US" sz="1300" dirty="0">
                <a:solidFill>
                  <a:srgbClr val="2A2A2A"/>
                </a:solidFill>
                <a:latin typeface="Calibri" pitchFamily="34" charset="0"/>
                <a:ea typeface="Calibri" pitchFamily="34" charset="-122"/>
                <a:cs typeface="Calibri" pitchFamily="34" charset="-120"/>
              </a:rPr>
              <a:t>En rappelant que la Résistance a agi avant même l'arrivée des Alliés, le discours réaffirme l'idée gaulliste d'une France libérée par elle-même.</a:t>
            </a:r>
            <a:endParaRPr lang="en-US" sz="13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0">
    <p:bg>
      <p:bgPr>
        <a:solidFill>
          <a:srgbClr val="F5F2EC"/>
        </a:solidFill>
        <a:effectLst/>
      </p:bgPr>
    </p:bg>
    <p:spTree>
      <p:nvGrpSpPr>
        <p:cNvPr id="1" name=""/>
        <p:cNvGrpSpPr/>
        <p:nvPr/>
      </p:nvGrpSpPr>
      <p:grpSpPr>
        <a:xfrm>
          <a:off x="0" y="0"/>
          <a:ext cx="0" cy="0"/>
          <a:chOff x="0" y="0"/>
          <a:chExt cx="0" cy="0"/>
        </a:xfrm>
      </p:grpSpPr>
      <p:sp>
        <p:nvSpPr>
          <p:cNvPr id="2" name="Text 0"/>
          <p:cNvSpPr txBox="1"/>
          <p:nvPr/>
        </p:nvSpPr>
        <p:spPr>
          <a:xfrm>
            <a:off x="548640" y="457200"/>
            <a:ext cx="7315200" cy="365760"/>
          </a:xfrm>
          <a:prstGeom prst="rect">
            <a:avLst/>
          </a:prstGeom>
          <a:noFill/>
          <a:ln/>
        </p:spPr>
        <p:txBody>
          <a:bodyPr wrap="square" lIns="0" tIns="0" rIns="0" bIns="0" rtlCol="0" anchor="ctr"/>
          <a:lstStyle/>
          <a:p>
            <a:pPr marL="0" indent="0">
              <a:buNone/>
            </a:pPr>
            <a:r>
              <a:rPr lang="en-US" sz="1300" b="1" kern="0" spc="200" dirty="0">
                <a:solidFill>
                  <a:srgbClr val="8A6D3B"/>
                </a:solidFill>
                <a:latin typeface="Calibri" pitchFamily="34" charset="0"/>
                <a:ea typeface="Calibri" pitchFamily="34" charset="-122"/>
                <a:cs typeface="Calibri" pitchFamily="34" charset="-120"/>
              </a:rPr>
              <a:t>GLOSSAIRE</a:t>
            </a:r>
            <a:endParaRPr lang="en-US" sz="1300" dirty="0"/>
          </a:p>
        </p:txBody>
      </p:sp>
      <p:sp>
        <p:nvSpPr>
          <p:cNvPr id="3" name="Text 1"/>
          <p:cNvSpPr txBox="1"/>
          <p:nvPr/>
        </p:nvSpPr>
        <p:spPr>
          <a:xfrm>
            <a:off x="548640" y="777240"/>
            <a:ext cx="10515600" cy="822960"/>
          </a:xfrm>
          <a:prstGeom prst="rect">
            <a:avLst/>
          </a:prstGeom>
          <a:noFill/>
          <a:ln/>
        </p:spPr>
        <p:txBody>
          <a:bodyPr wrap="square" lIns="0" tIns="0" rIns="0" bIns="0" rtlCol="0" anchor="ctr"/>
          <a:lstStyle/>
          <a:p>
            <a:pPr marL="0" indent="0">
              <a:buNone/>
            </a:pPr>
            <a:r>
              <a:rPr lang="en-US" sz="3200" b="1" dirty="0">
                <a:solidFill>
                  <a:srgbClr val="1F2D3D"/>
                </a:solidFill>
                <a:latin typeface="Cambria" pitchFamily="34" charset="0"/>
                <a:ea typeface="Cambria" pitchFamily="34" charset="-122"/>
                <a:cs typeface="Cambria" pitchFamily="34" charset="-120"/>
              </a:rPr>
              <a:t>Quelques repères historiques</a:t>
            </a:r>
            <a:endParaRPr lang="en-US" sz="3200" dirty="0"/>
          </a:p>
        </p:txBody>
      </p:sp>
      <p:sp>
        <p:nvSpPr>
          <p:cNvPr id="7" name="Shape 5"/>
          <p:cNvSpPr/>
          <p:nvPr/>
        </p:nvSpPr>
        <p:spPr>
          <a:xfrm>
            <a:off x="2966159" y="1593847"/>
            <a:ext cx="3520440" cy="1600200"/>
          </a:xfrm>
          <a:prstGeom prst="roundRect">
            <a:avLst>
              <a:gd name="adj" fmla="val 2857"/>
            </a:avLst>
          </a:prstGeom>
          <a:solidFill>
            <a:srgbClr val="FFFFFF"/>
          </a:solidFill>
          <a:ln w="12700">
            <a:solidFill>
              <a:srgbClr val="E4DFD4"/>
            </a:solidFill>
            <a:prstDash val="solid"/>
          </a:ln>
        </p:spPr>
        <p:txBody>
          <a:bodyPr/>
          <a:lstStyle/>
          <a:p>
            <a:endParaRPr lang="fr-FR"/>
          </a:p>
        </p:txBody>
      </p:sp>
      <p:sp>
        <p:nvSpPr>
          <p:cNvPr id="8" name="Text 6"/>
          <p:cNvSpPr txBox="1"/>
          <p:nvPr/>
        </p:nvSpPr>
        <p:spPr>
          <a:xfrm>
            <a:off x="3194759" y="1737360"/>
            <a:ext cx="3063240" cy="365760"/>
          </a:xfrm>
          <a:prstGeom prst="rect">
            <a:avLst/>
          </a:prstGeom>
          <a:noFill/>
          <a:ln/>
        </p:spPr>
        <p:txBody>
          <a:bodyPr wrap="square" lIns="0" tIns="0" rIns="0" bIns="0" rtlCol="0" anchor="ctr"/>
          <a:lstStyle/>
          <a:p>
            <a:pPr marL="0" indent="0">
              <a:buNone/>
            </a:pPr>
            <a:r>
              <a:rPr lang="en-US" sz="1400" b="1" dirty="0">
                <a:solidFill>
                  <a:srgbClr val="8A6D3B"/>
                </a:solidFill>
                <a:latin typeface="Cambria" pitchFamily="34" charset="0"/>
                <a:ea typeface="Cambria" pitchFamily="34" charset="-122"/>
                <a:cs typeface="Cambria" pitchFamily="34" charset="-120"/>
              </a:rPr>
              <a:t>Général Leclerc</a:t>
            </a:r>
            <a:endParaRPr lang="en-US" sz="1400" dirty="0"/>
          </a:p>
        </p:txBody>
      </p:sp>
      <p:sp>
        <p:nvSpPr>
          <p:cNvPr id="9" name="Text 7"/>
          <p:cNvSpPr txBox="1"/>
          <p:nvPr/>
        </p:nvSpPr>
        <p:spPr>
          <a:xfrm>
            <a:off x="3194759" y="2262563"/>
            <a:ext cx="3063240" cy="1005840"/>
          </a:xfrm>
          <a:prstGeom prst="rect">
            <a:avLst/>
          </a:prstGeom>
          <a:noFill/>
          <a:ln/>
        </p:spPr>
        <p:txBody>
          <a:bodyPr wrap="square" lIns="0" tIns="0" rIns="0" bIns="0" rtlCol="0" anchor="ctr"/>
          <a:lstStyle/>
          <a:p>
            <a:pPr marL="0" indent="0">
              <a:lnSpc>
                <a:spcPct val="115000"/>
              </a:lnSpc>
              <a:buNone/>
            </a:pPr>
            <a:r>
              <a:rPr lang="en-US" sz="1100" dirty="0">
                <a:solidFill>
                  <a:srgbClr val="2A2A2A"/>
                </a:solidFill>
                <a:latin typeface="Calibri" pitchFamily="34" charset="0"/>
                <a:ea typeface="Calibri" pitchFamily="34" charset="-122"/>
                <a:cs typeface="Calibri" pitchFamily="34" charset="-120"/>
              </a:rPr>
              <a:t>Chef militaire de la France libre ; sa 2e Division Blindée libère Paris en août 1944.</a:t>
            </a:r>
            <a:endParaRPr lang="en-US" sz="1100" dirty="0"/>
          </a:p>
        </p:txBody>
      </p:sp>
      <p:sp>
        <p:nvSpPr>
          <p:cNvPr id="19" name="Shape 17"/>
          <p:cNvSpPr/>
          <p:nvPr/>
        </p:nvSpPr>
        <p:spPr>
          <a:xfrm>
            <a:off x="7543800" y="4800600"/>
            <a:ext cx="3520440" cy="1600200"/>
          </a:xfrm>
          <a:prstGeom prst="roundRect">
            <a:avLst>
              <a:gd name="adj" fmla="val 2857"/>
            </a:avLst>
          </a:prstGeom>
          <a:solidFill>
            <a:srgbClr val="FFFFFF"/>
          </a:solidFill>
          <a:ln w="12700">
            <a:solidFill>
              <a:srgbClr val="E4DFD4"/>
            </a:solidFill>
            <a:prstDash val="solid"/>
          </a:ln>
        </p:spPr>
        <p:txBody>
          <a:bodyPr/>
          <a:lstStyle/>
          <a:p>
            <a:endParaRPr lang="fr-FR"/>
          </a:p>
        </p:txBody>
      </p:sp>
      <p:sp>
        <p:nvSpPr>
          <p:cNvPr id="20" name="Text 18"/>
          <p:cNvSpPr txBox="1"/>
          <p:nvPr/>
        </p:nvSpPr>
        <p:spPr>
          <a:xfrm>
            <a:off x="7711440" y="5006340"/>
            <a:ext cx="3063240" cy="365760"/>
          </a:xfrm>
          <a:prstGeom prst="rect">
            <a:avLst/>
          </a:prstGeom>
          <a:noFill/>
          <a:ln/>
        </p:spPr>
        <p:txBody>
          <a:bodyPr wrap="square" lIns="0" tIns="0" rIns="0" bIns="0" rtlCol="0" anchor="ctr"/>
          <a:lstStyle/>
          <a:p>
            <a:pPr marL="0" indent="0">
              <a:buNone/>
            </a:pPr>
            <a:r>
              <a:rPr lang="en-US" sz="1400" b="1" dirty="0">
                <a:solidFill>
                  <a:srgbClr val="8A6D3B"/>
                </a:solidFill>
                <a:latin typeface="Cambria" pitchFamily="34" charset="0"/>
                <a:ea typeface="Cambria" pitchFamily="34" charset="-122"/>
                <a:cs typeface="Cambria" pitchFamily="34" charset="-120"/>
              </a:rPr>
              <a:t>Lazare Carnot</a:t>
            </a:r>
            <a:endParaRPr lang="en-US" sz="1400" dirty="0"/>
          </a:p>
        </p:txBody>
      </p:sp>
      <p:sp>
        <p:nvSpPr>
          <p:cNvPr id="21" name="Text 19"/>
          <p:cNvSpPr txBox="1"/>
          <p:nvPr/>
        </p:nvSpPr>
        <p:spPr>
          <a:xfrm>
            <a:off x="7711440" y="5577840"/>
            <a:ext cx="3063240" cy="1005840"/>
          </a:xfrm>
          <a:prstGeom prst="rect">
            <a:avLst/>
          </a:prstGeom>
          <a:noFill/>
          <a:ln/>
        </p:spPr>
        <p:txBody>
          <a:bodyPr wrap="square" lIns="0" tIns="0" rIns="0" bIns="0" rtlCol="0" anchor="ctr"/>
          <a:lstStyle/>
          <a:p>
            <a:pPr marL="0" indent="0">
              <a:lnSpc>
                <a:spcPct val="115000"/>
              </a:lnSpc>
              <a:buNone/>
            </a:pPr>
            <a:r>
              <a:rPr lang="en-US" sz="1100" dirty="0">
                <a:solidFill>
                  <a:srgbClr val="2A2A2A"/>
                </a:solidFill>
                <a:latin typeface="Calibri" pitchFamily="34" charset="0"/>
                <a:ea typeface="Calibri" pitchFamily="34" charset="-122"/>
                <a:cs typeface="Calibri" pitchFamily="34" charset="-120"/>
              </a:rPr>
              <a:t>Révolutionnaire surnommé « l'Organisateur de la victoire », panthéonisé avant Jean Moulin.</a:t>
            </a:r>
            <a:endParaRPr lang="en-US" sz="1100" dirty="0"/>
          </a:p>
        </p:txBody>
      </p:sp>
      <p:pic>
        <p:nvPicPr>
          <p:cNvPr id="23" name="Image 22">
            <a:extLst>
              <a:ext uri="{FF2B5EF4-FFF2-40B4-BE49-F238E27FC236}">
                <a16:creationId xmlns:a16="http://schemas.microsoft.com/office/drawing/2014/main" id="{A78173C7-038E-EB3A-A058-FACF88F5DAB1}"/>
              </a:ext>
            </a:extLst>
          </p:cNvPr>
          <p:cNvPicPr>
            <a:picLocks noChangeAspect="1"/>
          </p:cNvPicPr>
          <p:nvPr/>
        </p:nvPicPr>
        <p:blipFill>
          <a:blip r:embed="rId3"/>
          <a:stretch>
            <a:fillRect/>
          </a:stretch>
        </p:blipFill>
        <p:spPr>
          <a:xfrm>
            <a:off x="595350" y="1593847"/>
            <a:ext cx="2324100" cy="3467100"/>
          </a:xfrm>
          <a:prstGeom prst="rect">
            <a:avLst/>
          </a:prstGeom>
        </p:spPr>
      </p:pic>
      <p:pic>
        <p:nvPicPr>
          <p:cNvPr id="25" name="Image 24">
            <a:extLst>
              <a:ext uri="{FF2B5EF4-FFF2-40B4-BE49-F238E27FC236}">
                <a16:creationId xmlns:a16="http://schemas.microsoft.com/office/drawing/2014/main" id="{31C25704-9377-42AD-ACDD-C178B71DD9E6}"/>
              </a:ext>
            </a:extLst>
          </p:cNvPr>
          <p:cNvPicPr>
            <a:picLocks noChangeAspect="1"/>
          </p:cNvPicPr>
          <p:nvPr/>
        </p:nvPicPr>
        <p:blipFill>
          <a:blip r:embed="rId4"/>
          <a:stretch>
            <a:fillRect/>
          </a:stretch>
        </p:blipFill>
        <p:spPr>
          <a:xfrm>
            <a:off x="7863840" y="1028700"/>
            <a:ext cx="2743200" cy="3700463"/>
          </a:xfrm>
          <a:prstGeom prst="rect">
            <a:avLst/>
          </a:prstGeom>
        </p:spPr>
      </p:pic>
      <p:sp>
        <p:nvSpPr>
          <p:cNvPr id="27" name="Text 7">
            <a:extLst>
              <a:ext uri="{FF2B5EF4-FFF2-40B4-BE49-F238E27FC236}">
                <a16:creationId xmlns:a16="http://schemas.microsoft.com/office/drawing/2014/main" id="{03E9F76D-C320-35A1-0EC0-A288CFA9C0BA}"/>
              </a:ext>
            </a:extLst>
          </p:cNvPr>
          <p:cNvSpPr txBox="1"/>
          <p:nvPr/>
        </p:nvSpPr>
        <p:spPr>
          <a:xfrm>
            <a:off x="3926428" y="5274112"/>
            <a:ext cx="2639885" cy="1742110"/>
          </a:xfrm>
          <a:prstGeom prst="rect">
            <a:avLst/>
          </a:prstGeom>
          <a:noFill/>
          <a:ln/>
        </p:spPr>
        <p:txBody>
          <a:bodyPr wrap="square" lIns="0" tIns="0" rIns="0" bIns="0" rtlCol="0" anchor="ctr"/>
          <a:lstStyle/>
          <a:p>
            <a:pPr marL="0" indent="0">
              <a:lnSpc>
                <a:spcPct val="120000"/>
              </a:lnSpc>
              <a:buNone/>
            </a:pPr>
            <a:r>
              <a:rPr lang="en-US" sz="1400" b="1" dirty="0">
                <a:solidFill>
                  <a:srgbClr val="1F2D3D"/>
                </a:solidFill>
              </a:rPr>
              <a:t>Maréchal von Rundstedt</a:t>
            </a:r>
            <a:endParaRPr lang="en-US" sz="1400" dirty="0"/>
          </a:p>
          <a:p>
            <a:pPr marL="0" indent="0">
              <a:lnSpc>
                <a:spcPct val="120000"/>
              </a:lnSpc>
              <a:buNone/>
            </a:pPr>
            <a:r>
              <a:rPr lang="en-US" sz="1250" dirty="0">
                <a:solidFill>
                  <a:srgbClr val="2A2A2A"/>
                </a:solidFill>
              </a:rPr>
              <a:t>Chef militaire allemand qui lance la contre-offensive des Ardennes fin 1944, menaçant un temps Strasbourg tout juste libérée.</a:t>
            </a:r>
            <a:endParaRPr lang="en-US" sz="1400" dirty="0"/>
          </a:p>
        </p:txBody>
      </p:sp>
      <p:pic>
        <p:nvPicPr>
          <p:cNvPr id="31" name="Image 30">
            <a:extLst>
              <a:ext uri="{FF2B5EF4-FFF2-40B4-BE49-F238E27FC236}">
                <a16:creationId xmlns:a16="http://schemas.microsoft.com/office/drawing/2014/main" id="{8D2C4949-A986-4D1F-8A53-C0F50C0E8E89}"/>
              </a:ext>
            </a:extLst>
          </p:cNvPr>
          <p:cNvPicPr>
            <a:picLocks noChangeAspect="1"/>
          </p:cNvPicPr>
          <p:nvPr/>
        </p:nvPicPr>
        <p:blipFill>
          <a:blip r:embed="rId5"/>
          <a:stretch>
            <a:fillRect/>
          </a:stretch>
        </p:blipFill>
        <p:spPr>
          <a:xfrm>
            <a:off x="4206240" y="3253740"/>
            <a:ext cx="1587500" cy="23241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2">
    <p:bg>
      <p:bgPr>
        <a:solidFill>
          <a:srgbClr val="F5F2EC"/>
        </a:solidFill>
        <a:effectLst/>
      </p:bgPr>
    </p:bg>
    <p:spTree>
      <p:nvGrpSpPr>
        <p:cNvPr id="1" name=""/>
        <p:cNvGrpSpPr/>
        <p:nvPr/>
      </p:nvGrpSpPr>
      <p:grpSpPr>
        <a:xfrm>
          <a:off x="0" y="0"/>
          <a:ext cx="0" cy="0"/>
          <a:chOff x="0" y="0"/>
          <a:chExt cx="0" cy="0"/>
        </a:xfrm>
      </p:grpSpPr>
      <p:sp>
        <p:nvSpPr>
          <p:cNvPr id="2" name="Text 0"/>
          <p:cNvSpPr txBox="1"/>
          <p:nvPr/>
        </p:nvSpPr>
        <p:spPr>
          <a:xfrm>
            <a:off x="548640" y="457200"/>
            <a:ext cx="7315200" cy="365760"/>
          </a:xfrm>
          <a:prstGeom prst="rect">
            <a:avLst/>
          </a:prstGeom>
          <a:noFill/>
          <a:ln/>
        </p:spPr>
        <p:txBody>
          <a:bodyPr wrap="square" lIns="0" tIns="0" rIns="0" bIns="0" rtlCol="0" anchor="ctr"/>
          <a:lstStyle/>
          <a:p>
            <a:pPr marL="0" indent="0">
              <a:buNone/>
            </a:pPr>
            <a:r>
              <a:rPr lang="en-US" sz="1300" b="1" kern="0" spc="200" dirty="0">
                <a:solidFill>
                  <a:srgbClr val="8A6D3B"/>
                </a:solidFill>
                <a:latin typeface="Calibri" pitchFamily="34" charset="0"/>
                <a:ea typeface="Calibri" pitchFamily="34" charset="-122"/>
                <a:cs typeface="Calibri" pitchFamily="34" charset="-120"/>
              </a:rPr>
              <a:t>COMPLÉMENTS HISTORIQUES</a:t>
            </a:r>
            <a:endParaRPr lang="en-US" sz="1300" dirty="0"/>
          </a:p>
        </p:txBody>
      </p:sp>
      <p:sp>
        <p:nvSpPr>
          <p:cNvPr id="3" name="Text 1"/>
          <p:cNvSpPr txBox="1"/>
          <p:nvPr/>
        </p:nvSpPr>
        <p:spPr>
          <a:xfrm>
            <a:off x="548640" y="777240"/>
            <a:ext cx="10515600" cy="822960"/>
          </a:xfrm>
          <a:prstGeom prst="rect">
            <a:avLst/>
          </a:prstGeom>
          <a:noFill/>
          <a:ln/>
        </p:spPr>
        <p:txBody>
          <a:bodyPr wrap="square" lIns="0" tIns="0" rIns="0" bIns="0" rtlCol="0" anchor="ctr"/>
          <a:lstStyle/>
          <a:p>
            <a:pPr marL="0" indent="0">
              <a:buNone/>
            </a:pPr>
            <a:r>
              <a:rPr lang="en-US" sz="3200" b="1" dirty="0">
                <a:solidFill>
                  <a:srgbClr val="1F2D3D"/>
                </a:solidFill>
                <a:latin typeface="Cambria" pitchFamily="34" charset="0"/>
                <a:ea typeface="Cambria" pitchFamily="34" charset="-122"/>
                <a:cs typeface="Cambria" pitchFamily="34" charset="-120"/>
              </a:rPr>
              <a:t>Déportation et mémoire de la Résistance</a:t>
            </a:r>
            <a:endParaRPr lang="en-US" sz="3200" dirty="0"/>
          </a:p>
        </p:txBody>
      </p:sp>
      <p:sp>
        <p:nvSpPr>
          <p:cNvPr id="4" name="Shape 2"/>
          <p:cNvSpPr/>
          <p:nvPr/>
        </p:nvSpPr>
        <p:spPr>
          <a:xfrm>
            <a:off x="548640" y="2011680"/>
            <a:ext cx="5394960" cy="4023360"/>
          </a:xfrm>
          <a:prstGeom prst="roundRect">
            <a:avLst>
              <a:gd name="adj" fmla="val 1364"/>
            </a:avLst>
          </a:prstGeom>
          <a:solidFill>
            <a:srgbClr val="FFFFFF"/>
          </a:solidFill>
          <a:ln w="12700">
            <a:solidFill>
              <a:srgbClr val="E4DFD4"/>
            </a:solidFill>
            <a:prstDash val="solid"/>
          </a:ln>
        </p:spPr>
        <p:txBody>
          <a:bodyPr/>
          <a:lstStyle/>
          <a:p>
            <a:endParaRPr lang="fr-FR"/>
          </a:p>
        </p:txBody>
      </p:sp>
      <p:sp>
        <p:nvSpPr>
          <p:cNvPr id="5" name="Text 3"/>
          <p:cNvSpPr txBox="1"/>
          <p:nvPr/>
        </p:nvSpPr>
        <p:spPr>
          <a:xfrm>
            <a:off x="822960" y="2240280"/>
            <a:ext cx="4846320" cy="320040"/>
          </a:xfrm>
          <a:prstGeom prst="rect">
            <a:avLst/>
          </a:prstGeom>
          <a:noFill/>
          <a:ln/>
        </p:spPr>
        <p:txBody>
          <a:bodyPr wrap="square" lIns="0" tIns="0" rIns="0" bIns="0" rtlCol="0" anchor="ctr"/>
          <a:lstStyle/>
          <a:p>
            <a:pPr marL="0" indent="0">
              <a:buNone/>
            </a:pPr>
            <a:r>
              <a:rPr lang="en-US" sz="1200" b="1" kern="0" spc="100" dirty="0">
                <a:solidFill>
                  <a:srgbClr val="8A6D3B"/>
                </a:solidFill>
                <a:latin typeface="Calibri" pitchFamily="34" charset="0"/>
                <a:ea typeface="Calibri" pitchFamily="34" charset="-122"/>
                <a:cs typeface="Calibri" pitchFamily="34" charset="-120"/>
              </a:rPr>
              <a:t>LE SYSTÈME CONCENTRATIONNAIRE</a:t>
            </a:r>
            <a:endParaRPr lang="en-US" sz="1200" dirty="0"/>
          </a:p>
        </p:txBody>
      </p:sp>
      <p:sp>
        <p:nvSpPr>
          <p:cNvPr id="6" name="Text 4"/>
          <p:cNvSpPr txBox="1"/>
          <p:nvPr/>
        </p:nvSpPr>
        <p:spPr>
          <a:xfrm>
            <a:off x="822960" y="2651760"/>
            <a:ext cx="4846320" cy="3200400"/>
          </a:xfrm>
          <a:prstGeom prst="rect">
            <a:avLst/>
          </a:prstGeom>
          <a:noFill/>
          <a:ln/>
        </p:spPr>
        <p:txBody>
          <a:bodyPr wrap="square" lIns="0" tIns="0" rIns="0" bIns="0" rtlCol="0" anchor="ctr"/>
          <a:lstStyle/>
          <a:p>
            <a:pPr marL="0" indent="0">
              <a:lnSpc>
                <a:spcPct val="125000"/>
              </a:lnSpc>
              <a:buNone/>
            </a:pPr>
            <a:r>
              <a:rPr lang="en-US" sz="1300" dirty="0">
                <a:solidFill>
                  <a:srgbClr val="2A2A2A"/>
                </a:solidFill>
                <a:latin typeface="Calibri" pitchFamily="34" charset="0"/>
                <a:ea typeface="Calibri" pitchFamily="34" charset="-122"/>
                <a:cs typeface="Calibri" pitchFamily="34" charset="-120"/>
              </a:rPr>
              <a:t>Dans les camps, les détenus étaient dépouillés de leur identité, reconnaissables à leur tenue rayée et leur crâne rasé. Le décret « Nuit et Brouillard » organisait la disparition secrète des résistants arrêtés. Au camp de Ravensbrück, réservé aux femmes, plusieurs milliers de Françaises moururent pour avoir hébergé ou aidé des résistants.</a:t>
            </a:r>
            <a:endParaRPr lang="en-US" sz="1300" dirty="0"/>
          </a:p>
        </p:txBody>
      </p:sp>
      <p:sp>
        <p:nvSpPr>
          <p:cNvPr id="7" name="Shape 5"/>
          <p:cNvSpPr/>
          <p:nvPr/>
        </p:nvSpPr>
        <p:spPr>
          <a:xfrm>
            <a:off x="6175565" y="2221279"/>
            <a:ext cx="5394960" cy="4023360"/>
          </a:xfrm>
          <a:prstGeom prst="roundRect">
            <a:avLst>
              <a:gd name="adj" fmla="val 1364"/>
            </a:avLst>
          </a:prstGeom>
          <a:solidFill>
            <a:srgbClr val="1F2D3D"/>
          </a:solidFill>
          <a:ln/>
        </p:spPr>
        <p:txBody>
          <a:bodyPr/>
          <a:lstStyle/>
          <a:p>
            <a:endParaRPr lang="fr-FR" dirty="0"/>
          </a:p>
        </p:txBody>
      </p:sp>
      <p:sp>
        <p:nvSpPr>
          <p:cNvPr id="8" name="Text 6"/>
          <p:cNvSpPr txBox="1"/>
          <p:nvPr/>
        </p:nvSpPr>
        <p:spPr>
          <a:xfrm>
            <a:off x="6492240" y="2240279"/>
            <a:ext cx="4846320" cy="3127367"/>
          </a:xfrm>
          <a:prstGeom prst="rect">
            <a:avLst/>
          </a:prstGeom>
          <a:noFill/>
          <a:ln/>
        </p:spPr>
        <p:txBody>
          <a:bodyPr wrap="square" lIns="0" tIns="0" rIns="0" bIns="0" rtlCol="0" anchor="ctr"/>
          <a:lstStyle/>
          <a:p>
            <a:pPr marL="0" indent="0">
              <a:buNone/>
            </a:pPr>
            <a:endParaRPr lang="en-US" sz="1200" b="1" kern="0" spc="100" dirty="0">
              <a:solidFill>
                <a:srgbClr val="C7A45C"/>
              </a:solidFill>
              <a:latin typeface="Calibri" pitchFamily="34" charset="0"/>
              <a:ea typeface="Calibri" pitchFamily="34" charset="-122"/>
              <a:cs typeface="Calibri" pitchFamily="34" charset="-120"/>
            </a:endParaRPr>
          </a:p>
          <a:p>
            <a:pPr marL="0" indent="0">
              <a:buNone/>
            </a:pPr>
            <a:endParaRPr lang="en-US" sz="1200" b="1" kern="0" spc="100" dirty="0">
              <a:solidFill>
                <a:srgbClr val="C7A45C"/>
              </a:solidFill>
              <a:latin typeface="Calibri" pitchFamily="34" charset="0"/>
              <a:ea typeface="Calibri" pitchFamily="34" charset="-122"/>
              <a:cs typeface="Calibri" pitchFamily="34" charset="-120"/>
            </a:endParaRPr>
          </a:p>
          <a:p>
            <a:pPr marL="0" indent="0">
              <a:buNone/>
            </a:pPr>
            <a:endParaRPr lang="en-US" sz="1200" b="1" kern="0" spc="100" dirty="0">
              <a:solidFill>
                <a:srgbClr val="C7A45C"/>
              </a:solidFill>
              <a:latin typeface="Calibri" pitchFamily="34" charset="0"/>
              <a:ea typeface="Calibri" pitchFamily="34" charset="-122"/>
              <a:cs typeface="Calibri" pitchFamily="34" charset="-120"/>
            </a:endParaRPr>
          </a:p>
          <a:p>
            <a:pPr marL="0" indent="0">
              <a:buNone/>
            </a:pPr>
            <a:endParaRPr lang="en-US" sz="1200" b="1" kern="0" spc="100" dirty="0">
              <a:solidFill>
                <a:srgbClr val="C7A45C"/>
              </a:solidFill>
              <a:latin typeface="Calibri" pitchFamily="34" charset="0"/>
              <a:ea typeface="Calibri" pitchFamily="34" charset="-122"/>
              <a:cs typeface="Calibri" pitchFamily="34" charset="-120"/>
            </a:endParaRPr>
          </a:p>
          <a:p>
            <a:pPr marL="0" indent="0">
              <a:buNone/>
            </a:pPr>
            <a:endParaRPr lang="en-US" sz="1200" b="1" kern="0" spc="100" dirty="0">
              <a:solidFill>
                <a:srgbClr val="C7A45C"/>
              </a:solidFill>
              <a:latin typeface="Calibri" pitchFamily="34" charset="0"/>
              <a:ea typeface="Calibri" pitchFamily="34" charset="-122"/>
              <a:cs typeface="Calibri" pitchFamily="34" charset="-120"/>
            </a:endParaRPr>
          </a:p>
          <a:p>
            <a:pPr marL="0" indent="0">
              <a:buNone/>
            </a:pPr>
            <a:endParaRPr lang="en-US" sz="1200" b="1" kern="0" spc="100" dirty="0">
              <a:solidFill>
                <a:srgbClr val="C7A45C"/>
              </a:solidFill>
              <a:latin typeface="Calibri" pitchFamily="34" charset="0"/>
              <a:ea typeface="Calibri" pitchFamily="34" charset="-122"/>
              <a:cs typeface="Calibri" pitchFamily="34" charset="-120"/>
            </a:endParaRPr>
          </a:p>
          <a:p>
            <a:pPr marL="0" indent="0">
              <a:buNone/>
            </a:pPr>
            <a:endParaRPr lang="en-US" sz="1200" b="1" kern="0" spc="100" dirty="0">
              <a:solidFill>
                <a:srgbClr val="C7A45C"/>
              </a:solidFill>
              <a:latin typeface="Calibri" pitchFamily="34" charset="0"/>
              <a:ea typeface="Calibri" pitchFamily="34" charset="-122"/>
              <a:cs typeface="Calibri" pitchFamily="34" charset="-120"/>
            </a:endParaRPr>
          </a:p>
          <a:p>
            <a:pPr marL="0" indent="0">
              <a:buNone/>
            </a:pPr>
            <a:endParaRPr lang="en-US" sz="1200" b="1" kern="0" spc="100" dirty="0">
              <a:solidFill>
                <a:srgbClr val="C7A45C"/>
              </a:solidFill>
              <a:latin typeface="Calibri" pitchFamily="34" charset="0"/>
              <a:ea typeface="Calibri" pitchFamily="34" charset="-122"/>
              <a:cs typeface="Calibri" pitchFamily="34" charset="-120"/>
            </a:endParaRPr>
          </a:p>
          <a:p>
            <a:pPr marL="0" indent="0">
              <a:buNone/>
            </a:pPr>
            <a:endParaRPr lang="en-US" sz="1200" b="1" kern="0" spc="100" dirty="0">
              <a:solidFill>
                <a:srgbClr val="C7A45C"/>
              </a:solidFill>
              <a:latin typeface="Calibri" pitchFamily="34" charset="0"/>
              <a:ea typeface="Calibri" pitchFamily="34" charset="-122"/>
              <a:cs typeface="Calibri" pitchFamily="34" charset="-120"/>
            </a:endParaRPr>
          </a:p>
          <a:p>
            <a:pPr marL="0" indent="0">
              <a:buNone/>
            </a:pPr>
            <a:endParaRPr lang="en-US" sz="1200" b="1" kern="0" spc="100" dirty="0">
              <a:solidFill>
                <a:srgbClr val="C7A45C"/>
              </a:solidFill>
              <a:latin typeface="Calibri" pitchFamily="34" charset="0"/>
              <a:ea typeface="Calibri" pitchFamily="34" charset="-122"/>
              <a:cs typeface="Calibri" pitchFamily="34" charset="-120"/>
            </a:endParaRPr>
          </a:p>
          <a:p>
            <a:pPr marL="0" indent="0">
              <a:buNone/>
            </a:pPr>
            <a:r>
              <a:rPr lang="en-US" sz="1200" b="1" kern="0" spc="100" dirty="0">
                <a:solidFill>
                  <a:srgbClr val="C7A45C"/>
                </a:solidFill>
                <a:latin typeface="Calibri" pitchFamily="34" charset="0"/>
                <a:ea typeface="Calibri" pitchFamily="34" charset="-122"/>
                <a:cs typeface="Calibri" pitchFamily="34" charset="-120"/>
              </a:rPr>
              <a:t>LE CHANT DES PARTISANS</a:t>
            </a:r>
          </a:p>
          <a:p>
            <a:pPr marL="0" indent="0">
              <a:buNone/>
            </a:pPr>
            <a:endParaRPr lang="en-US" sz="1200" b="1" kern="0" spc="100" dirty="0">
              <a:solidFill>
                <a:srgbClr val="C7A45C"/>
              </a:solidFill>
              <a:latin typeface="Calibri" pitchFamily="34" charset="0"/>
              <a:ea typeface="Calibri" pitchFamily="34" charset="-122"/>
              <a:cs typeface="Calibri" pitchFamily="34" charset="-120"/>
            </a:endParaRPr>
          </a:p>
          <a:p>
            <a:r>
              <a:rPr lang="en-US" sz="1200" b="1" kern="0" spc="100" dirty="0">
                <a:solidFill>
                  <a:srgbClr val="C7A45C"/>
                </a:solidFill>
                <a:latin typeface="Calibri" pitchFamily="34" charset="0"/>
                <a:ea typeface="Calibri" pitchFamily="34" charset="-122"/>
                <a:cs typeface="Calibri" pitchFamily="34" charset="-120"/>
                <a:hlinkClick r:id="rId3"/>
              </a:rPr>
              <a:t>https://youtu.be/ey_7JeK--u8?si=n6RZ9rDM_jbKMN4_</a:t>
            </a:r>
            <a:endParaRPr lang="en-US" sz="1200" b="1" kern="0" spc="100" dirty="0">
              <a:solidFill>
                <a:srgbClr val="C7A45C"/>
              </a:solidFill>
              <a:latin typeface="Calibri" pitchFamily="34" charset="0"/>
              <a:ea typeface="Calibri" pitchFamily="34" charset="-122"/>
              <a:cs typeface="Calibri" pitchFamily="34" charset="-120"/>
            </a:endParaRPr>
          </a:p>
          <a:p>
            <a:endParaRPr lang="en-US" sz="1200" b="1" kern="0" spc="100" dirty="0">
              <a:solidFill>
                <a:srgbClr val="C7A45C"/>
              </a:solidFill>
              <a:latin typeface="Calibri" pitchFamily="34" charset="0"/>
              <a:ea typeface="Calibri" pitchFamily="34" charset="-122"/>
              <a:cs typeface="Calibri" pitchFamily="34" charset="-120"/>
            </a:endParaRPr>
          </a:p>
          <a:p>
            <a:endParaRPr lang="en-US" sz="1200" b="1" kern="0" spc="100" dirty="0">
              <a:solidFill>
                <a:schemeClr val="bg1"/>
              </a:solidFill>
              <a:latin typeface="Calibri" pitchFamily="34" charset="0"/>
              <a:ea typeface="Calibri" pitchFamily="34" charset="-122"/>
              <a:cs typeface="Calibri" pitchFamily="34" charset="-120"/>
            </a:endParaRPr>
          </a:p>
          <a:p>
            <a:r>
              <a:rPr lang="en-US" sz="1200" dirty="0">
                <a:solidFill>
                  <a:schemeClr val="bg1"/>
                </a:solidFill>
              </a:rPr>
              <a:t>Compose </a:t>
            </a:r>
            <a:r>
              <a:rPr lang="en-US" sz="1200" dirty="0" err="1">
                <a:solidFill>
                  <a:schemeClr val="bg1"/>
                </a:solidFill>
              </a:rPr>
              <a:t>en</a:t>
            </a:r>
            <a:r>
              <a:rPr lang="en-US" sz="1200" dirty="0">
                <a:solidFill>
                  <a:schemeClr val="bg1"/>
                </a:solidFill>
              </a:rPr>
              <a:t> 1943, </a:t>
            </a:r>
            <a:r>
              <a:rPr lang="en-US" sz="1200" dirty="0" err="1">
                <a:solidFill>
                  <a:schemeClr val="bg1"/>
                </a:solidFill>
              </a:rPr>
              <a:t>cet</a:t>
            </a:r>
            <a:r>
              <a:rPr lang="en-US" sz="1200" dirty="0">
                <a:solidFill>
                  <a:schemeClr val="bg1"/>
                </a:solidFill>
              </a:rPr>
              <a:t> </a:t>
            </a:r>
            <a:r>
              <a:rPr lang="en-US" sz="1200" dirty="0" err="1">
                <a:solidFill>
                  <a:schemeClr val="bg1"/>
                </a:solidFill>
              </a:rPr>
              <a:t>hymne</a:t>
            </a:r>
            <a:r>
              <a:rPr lang="en-US" sz="1200" dirty="0">
                <a:solidFill>
                  <a:schemeClr val="bg1"/>
                </a:solidFill>
              </a:rPr>
              <a:t> de la </a:t>
            </a:r>
            <a:r>
              <a:rPr lang="en-US" sz="1200" dirty="0" err="1">
                <a:solidFill>
                  <a:schemeClr val="bg1"/>
                </a:solidFill>
              </a:rPr>
              <a:t>Résistance</a:t>
            </a:r>
            <a:r>
              <a:rPr lang="en-US" sz="1200" dirty="0">
                <a:solidFill>
                  <a:schemeClr val="bg1"/>
                </a:solidFill>
              </a:rPr>
              <a:t> </a:t>
            </a:r>
            <a:r>
              <a:rPr lang="en-US" sz="1200" dirty="0" err="1">
                <a:solidFill>
                  <a:schemeClr val="bg1"/>
                </a:solidFill>
              </a:rPr>
              <a:t>était</a:t>
            </a:r>
            <a:r>
              <a:rPr lang="en-US" sz="1200" dirty="0">
                <a:solidFill>
                  <a:schemeClr val="bg1"/>
                </a:solidFill>
              </a:rPr>
              <a:t> </a:t>
            </a:r>
            <a:r>
              <a:rPr lang="en-US" sz="1200" dirty="0" err="1">
                <a:solidFill>
                  <a:schemeClr val="bg1"/>
                </a:solidFill>
              </a:rPr>
              <a:t>d'abord</a:t>
            </a:r>
            <a:r>
              <a:rPr lang="en-US" sz="1200" dirty="0">
                <a:solidFill>
                  <a:schemeClr val="bg1"/>
                </a:solidFill>
              </a:rPr>
              <a:t> </a:t>
            </a:r>
            <a:r>
              <a:rPr lang="en-US" sz="1200" dirty="0" err="1">
                <a:solidFill>
                  <a:schemeClr val="bg1"/>
                </a:solidFill>
              </a:rPr>
              <a:t>sifflé</a:t>
            </a:r>
            <a:r>
              <a:rPr lang="en-US" sz="1200" dirty="0">
                <a:solidFill>
                  <a:schemeClr val="bg1"/>
                </a:solidFill>
              </a:rPr>
              <a:t> </a:t>
            </a:r>
            <a:r>
              <a:rPr lang="en-US" sz="1200" dirty="0" err="1">
                <a:solidFill>
                  <a:schemeClr val="bg1"/>
                </a:solidFill>
              </a:rPr>
              <a:t>ou</a:t>
            </a:r>
            <a:r>
              <a:rPr lang="en-US" sz="1200" dirty="0">
                <a:solidFill>
                  <a:schemeClr val="bg1"/>
                </a:solidFill>
              </a:rPr>
              <a:t> </a:t>
            </a:r>
            <a:r>
              <a:rPr lang="en-US" sz="1200" dirty="0" err="1">
                <a:solidFill>
                  <a:schemeClr val="bg1"/>
                </a:solidFill>
              </a:rPr>
              <a:t>fredonné</a:t>
            </a:r>
            <a:r>
              <a:rPr lang="en-US" sz="1200" dirty="0">
                <a:solidFill>
                  <a:schemeClr val="bg1"/>
                </a:solidFill>
              </a:rPr>
              <a:t> </a:t>
            </a:r>
            <a:r>
              <a:rPr lang="en-US" sz="1200" dirty="0" err="1">
                <a:solidFill>
                  <a:schemeClr val="bg1"/>
                </a:solidFill>
              </a:rPr>
              <a:t>en</a:t>
            </a:r>
            <a:r>
              <a:rPr lang="en-US" sz="1200" dirty="0">
                <a:solidFill>
                  <a:schemeClr val="bg1"/>
                </a:solidFill>
              </a:rPr>
              <a:t> secret, </a:t>
            </a:r>
            <a:r>
              <a:rPr lang="en-US" sz="1200" dirty="0" err="1">
                <a:solidFill>
                  <a:schemeClr val="bg1"/>
                </a:solidFill>
              </a:rPr>
              <a:t>comme</a:t>
            </a:r>
            <a:r>
              <a:rPr lang="en-US" sz="1200" dirty="0">
                <a:solidFill>
                  <a:schemeClr val="bg1"/>
                </a:solidFill>
              </a:rPr>
              <a:t> </a:t>
            </a:r>
            <a:r>
              <a:rPr lang="en-US" sz="1200" dirty="0" err="1">
                <a:solidFill>
                  <a:schemeClr val="bg1"/>
                </a:solidFill>
              </a:rPr>
              <a:t>signe</a:t>
            </a:r>
            <a:r>
              <a:rPr lang="en-US" sz="1200" dirty="0">
                <a:solidFill>
                  <a:schemeClr val="bg1"/>
                </a:solidFill>
              </a:rPr>
              <a:t> de reconnaissance entre </a:t>
            </a:r>
            <a:r>
              <a:rPr lang="en-US" sz="1200" dirty="0" err="1">
                <a:solidFill>
                  <a:schemeClr val="bg1"/>
                </a:solidFill>
              </a:rPr>
              <a:t>résistants</a:t>
            </a:r>
            <a:r>
              <a:rPr lang="en-US" sz="1200" dirty="0">
                <a:solidFill>
                  <a:schemeClr val="bg1"/>
                </a:solidFill>
              </a:rPr>
              <a:t>, avant d'être </a:t>
            </a:r>
            <a:r>
              <a:rPr lang="en-US" sz="1200" dirty="0" err="1">
                <a:solidFill>
                  <a:schemeClr val="bg1"/>
                </a:solidFill>
              </a:rPr>
              <a:t>chanté</a:t>
            </a:r>
            <a:r>
              <a:rPr lang="en-US" sz="1200" dirty="0">
                <a:solidFill>
                  <a:schemeClr val="bg1"/>
                </a:solidFill>
              </a:rPr>
              <a:t> </a:t>
            </a:r>
            <a:r>
              <a:rPr lang="en-US" sz="1200" dirty="0" err="1">
                <a:solidFill>
                  <a:schemeClr val="bg1"/>
                </a:solidFill>
              </a:rPr>
              <a:t>collectivement</a:t>
            </a:r>
            <a:r>
              <a:rPr lang="en-US" sz="1200" dirty="0">
                <a:solidFill>
                  <a:schemeClr val="bg1"/>
                </a:solidFill>
              </a:rPr>
              <a:t> </a:t>
            </a:r>
            <a:r>
              <a:rPr lang="en-US" sz="1200" dirty="0" err="1">
                <a:solidFill>
                  <a:schemeClr val="bg1"/>
                </a:solidFill>
              </a:rPr>
              <a:t>lors</a:t>
            </a:r>
            <a:r>
              <a:rPr lang="en-US" sz="1200" dirty="0">
                <a:solidFill>
                  <a:schemeClr val="bg1"/>
                </a:solidFill>
              </a:rPr>
              <a:t> des combats de la Libération. Malraux le </a:t>
            </a:r>
            <a:r>
              <a:rPr lang="en-US" sz="1200" dirty="0" err="1">
                <a:solidFill>
                  <a:schemeClr val="bg1"/>
                </a:solidFill>
              </a:rPr>
              <a:t>désigne</a:t>
            </a:r>
            <a:r>
              <a:rPr lang="en-US" sz="1200" dirty="0">
                <a:solidFill>
                  <a:schemeClr val="bg1"/>
                </a:solidFill>
              </a:rPr>
              <a:t>, dans son </a:t>
            </a:r>
            <a:r>
              <a:rPr lang="en-US" sz="1200" dirty="0" err="1">
                <a:solidFill>
                  <a:schemeClr val="bg1"/>
                </a:solidFill>
              </a:rPr>
              <a:t>discours</a:t>
            </a:r>
            <a:r>
              <a:rPr lang="en-US" sz="1200" dirty="0">
                <a:solidFill>
                  <a:schemeClr val="bg1"/>
                </a:solidFill>
              </a:rPr>
              <a:t>, </a:t>
            </a:r>
            <a:r>
              <a:rPr lang="en-US" sz="1200" dirty="0" err="1">
                <a:solidFill>
                  <a:schemeClr val="bg1"/>
                </a:solidFill>
              </a:rPr>
              <a:t>comme</a:t>
            </a:r>
            <a:r>
              <a:rPr lang="en-US" sz="1200" dirty="0">
                <a:solidFill>
                  <a:schemeClr val="bg1"/>
                </a:solidFill>
              </a:rPr>
              <a:t> le chant du </a:t>
            </a:r>
            <a:r>
              <a:rPr lang="en-US" sz="1200" dirty="0" err="1">
                <a:solidFill>
                  <a:schemeClr val="bg1"/>
                </a:solidFill>
              </a:rPr>
              <a:t>malheur</a:t>
            </a:r>
            <a:r>
              <a:rPr lang="en-US" sz="1200" dirty="0">
                <a:solidFill>
                  <a:schemeClr val="bg1"/>
                </a:solidFill>
              </a:rPr>
              <a:t> </a:t>
            </a:r>
            <a:r>
              <a:rPr lang="en-US" sz="1200" dirty="0" err="1">
                <a:solidFill>
                  <a:schemeClr val="bg1"/>
                </a:solidFill>
              </a:rPr>
              <a:t>commun</a:t>
            </a:r>
            <a:r>
              <a:rPr lang="en-US" sz="1200" dirty="0">
                <a:solidFill>
                  <a:schemeClr val="bg1"/>
                </a:solidFill>
              </a:rPr>
              <a:t> à tout un </a:t>
            </a:r>
            <a:r>
              <a:rPr lang="en-US" sz="1200" dirty="0" err="1">
                <a:solidFill>
                  <a:schemeClr val="bg1"/>
                </a:solidFill>
              </a:rPr>
              <a:t>peuple</a:t>
            </a:r>
            <a:endParaRPr lang="en-US" sz="1200" dirty="0">
              <a:solidFill>
                <a:schemeClr val="bg1"/>
              </a:solidFill>
            </a:endParaRPr>
          </a:p>
          <a:p>
            <a:pPr marL="0" indent="0">
              <a:buNone/>
            </a:pPr>
            <a:endParaRPr lang="en-US" sz="1200" b="1" kern="0" spc="100" dirty="0">
              <a:solidFill>
                <a:schemeClr val="bg1"/>
              </a:solidFill>
              <a:latin typeface="Calibri" pitchFamily="34" charset="0"/>
              <a:cs typeface="Calibri" pitchFamily="34" charset="-120"/>
            </a:endParaRPr>
          </a:p>
          <a:p>
            <a:pPr marL="0" indent="0">
              <a:buNone/>
            </a:pPr>
            <a:endParaRPr lang="en-US" sz="1200" b="1" kern="0" spc="100" dirty="0">
              <a:solidFill>
                <a:schemeClr val="bg1"/>
              </a:solidFill>
              <a:latin typeface="Calibri" pitchFamily="34" charset="0"/>
              <a:cs typeface="Calibri" pitchFamily="34" charset="-120"/>
            </a:endParaRPr>
          </a:p>
          <a:p>
            <a:pPr marL="0" indent="0">
              <a:buNone/>
            </a:pPr>
            <a:endParaRPr lang="en-US" sz="1200" b="1" kern="0" spc="100" dirty="0">
              <a:solidFill>
                <a:schemeClr val="bg1"/>
              </a:solidFill>
              <a:latin typeface="Calibri" pitchFamily="34" charset="0"/>
              <a:cs typeface="Calibri" pitchFamily="34" charset="-120"/>
            </a:endParaRPr>
          </a:p>
          <a:p>
            <a:pPr marL="0" indent="0">
              <a:buNone/>
            </a:pPr>
            <a:endParaRPr lang="en-US" sz="1200" b="1" kern="0" spc="100" dirty="0">
              <a:solidFill>
                <a:schemeClr val="bg1"/>
              </a:solidFill>
              <a:latin typeface="Calibri" pitchFamily="34" charset="0"/>
              <a:cs typeface="Calibri" pitchFamily="34" charset="-120"/>
            </a:endParaRPr>
          </a:p>
          <a:p>
            <a:pPr marL="0" indent="0">
              <a:buNone/>
            </a:pPr>
            <a:endParaRPr lang="en-US" sz="1200" b="1" kern="0" spc="100" dirty="0">
              <a:solidFill>
                <a:schemeClr val="bg1"/>
              </a:solidFill>
              <a:latin typeface="Calibri" pitchFamily="34" charset="0"/>
              <a:cs typeface="Calibri" pitchFamily="34" charset="-120"/>
            </a:endParaRPr>
          </a:p>
          <a:p>
            <a:pPr marL="0" indent="0">
              <a:buNone/>
            </a:pPr>
            <a:endParaRPr lang="en-US" sz="1200" b="1" kern="0" spc="100" dirty="0">
              <a:solidFill>
                <a:schemeClr val="bg1"/>
              </a:solidFill>
              <a:latin typeface="Calibri" pitchFamily="34" charset="0"/>
              <a:cs typeface="Calibri" pitchFamily="34" charset="-120"/>
            </a:endParaRPr>
          </a:p>
          <a:p>
            <a:pPr marL="0" indent="0">
              <a:buNone/>
            </a:pPr>
            <a:endParaRPr lang="en-US" sz="1200" b="1" kern="0" spc="100" dirty="0">
              <a:solidFill>
                <a:schemeClr val="bg1"/>
              </a:solidFill>
              <a:latin typeface="Calibri" pitchFamily="34" charset="0"/>
              <a:cs typeface="Calibri" pitchFamily="34" charset="-120"/>
            </a:endParaRPr>
          </a:p>
          <a:p>
            <a:pPr marL="0" indent="0">
              <a:buNone/>
            </a:pPr>
            <a:endParaRPr lang="en-US" sz="1200" b="1" kern="0" spc="100" dirty="0">
              <a:solidFill>
                <a:srgbClr val="C7A45C"/>
              </a:solidFill>
              <a:latin typeface="Calibri" pitchFamily="34" charset="0"/>
              <a:cs typeface="Calibri" pitchFamily="34" charset="-120"/>
            </a:endParaRPr>
          </a:p>
          <a:p>
            <a:pPr marL="0" indent="0">
              <a:buNone/>
            </a:pPr>
            <a:endParaRPr lang="en-US" sz="1200" b="1" kern="0" spc="100" dirty="0">
              <a:solidFill>
                <a:srgbClr val="C7A45C"/>
              </a:solidFill>
              <a:latin typeface="Calibri" pitchFamily="34" charset="0"/>
              <a:cs typeface="Calibri" pitchFamily="34" charset="-120"/>
            </a:endParaRPr>
          </a:p>
          <a:p>
            <a:pPr marL="0" indent="0">
              <a:buNone/>
            </a:pPr>
            <a:endParaRPr lang="en-US" sz="1200" b="1" kern="0" spc="100" dirty="0">
              <a:solidFill>
                <a:srgbClr val="C7A45C"/>
              </a:solidFill>
              <a:latin typeface="Calibri" pitchFamily="34" charset="0"/>
              <a:cs typeface="Calibri" pitchFamily="34" charset="-120"/>
            </a:endParaRPr>
          </a:p>
          <a:p>
            <a:pPr marL="0" indent="0">
              <a:buNone/>
            </a:pPr>
            <a:endParaRPr lang="en-US" sz="1200" b="1" kern="0" spc="100" dirty="0">
              <a:solidFill>
                <a:srgbClr val="C7A45C"/>
              </a:solidFill>
              <a:latin typeface="Calibri" pitchFamily="34" charset="0"/>
              <a:cs typeface="Calibri" pitchFamily="34" charset="-120"/>
            </a:endParaRPr>
          </a:p>
          <a:p>
            <a:pPr marL="0" indent="0">
              <a:buNone/>
            </a:pPr>
            <a:endParaRPr lang="en-US" sz="1200" b="1" kern="0" spc="100" dirty="0">
              <a:solidFill>
                <a:srgbClr val="C7A45C"/>
              </a:solidFill>
              <a:latin typeface="Calibri" pitchFamily="34" charset="0"/>
              <a:cs typeface="Calibri" pitchFamily="34" charset="-120"/>
            </a:endParaRPr>
          </a:p>
          <a:p>
            <a:pPr marL="0" indent="0">
              <a:buNone/>
            </a:pPr>
            <a:endParaRPr lang="en-US" sz="1200" b="1" kern="0" spc="100" dirty="0">
              <a:solidFill>
                <a:srgbClr val="C7A45C"/>
              </a:solidFill>
              <a:latin typeface="Calibri" pitchFamily="34" charset="0"/>
              <a:cs typeface="Calibri" pitchFamily="34" charset="-120"/>
            </a:endParaRPr>
          </a:p>
          <a:p>
            <a:pPr marL="0" indent="0">
              <a:buNone/>
            </a:pPr>
            <a:endParaRPr lang="en-US" sz="1200" b="1" kern="0" spc="100" dirty="0">
              <a:solidFill>
                <a:srgbClr val="C7A45C"/>
              </a:solidFill>
              <a:latin typeface="Calibri" pitchFamily="34" charset="0"/>
              <a:cs typeface="Calibri" pitchFamily="34" charset="-120"/>
            </a:endParaRPr>
          </a:p>
          <a:p>
            <a:pPr marL="0" indent="0">
              <a:buNone/>
            </a:pPr>
            <a:endParaRPr lang="en-US" sz="1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3">
    <p:bg>
      <p:bgPr>
        <a:solidFill>
          <a:srgbClr val="F5F2EC"/>
        </a:solidFill>
        <a:effectLst/>
      </p:bgPr>
    </p:bg>
    <p:spTree>
      <p:nvGrpSpPr>
        <p:cNvPr id="1" name=""/>
        <p:cNvGrpSpPr/>
        <p:nvPr/>
      </p:nvGrpSpPr>
      <p:grpSpPr>
        <a:xfrm>
          <a:off x="0" y="0"/>
          <a:ext cx="0" cy="0"/>
          <a:chOff x="0" y="0"/>
          <a:chExt cx="0" cy="0"/>
        </a:xfrm>
      </p:grpSpPr>
      <p:sp>
        <p:nvSpPr>
          <p:cNvPr id="2" name="Text 0"/>
          <p:cNvSpPr txBox="1"/>
          <p:nvPr/>
        </p:nvSpPr>
        <p:spPr>
          <a:xfrm>
            <a:off x="548640" y="457200"/>
            <a:ext cx="7315200" cy="365760"/>
          </a:xfrm>
          <a:prstGeom prst="rect">
            <a:avLst/>
          </a:prstGeom>
          <a:noFill/>
          <a:ln/>
        </p:spPr>
        <p:txBody>
          <a:bodyPr wrap="square" lIns="0" tIns="0" rIns="0" bIns="0" rtlCol="0" anchor="ctr"/>
          <a:lstStyle/>
          <a:p>
            <a:pPr marL="0" indent="0">
              <a:buNone/>
            </a:pPr>
            <a:r>
              <a:rPr lang="en-US" sz="1300" b="1" kern="0" spc="200" dirty="0">
                <a:solidFill>
                  <a:srgbClr val="8A6D3B"/>
                </a:solidFill>
                <a:latin typeface="Calibri" pitchFamily="34" charset="0"/>
                <a:ea typeface="Calibri" pitchFamily="34" charset="-122"/>
                <a:cs typeface="Calibri" pitchFamily="34" charset="-120"/>
              </a:rPr>
              <a:t>ANALYSE LITTÉRAIRE — COMPLÉMENT</a:t>
            </a:r>
            <a:endParaRPr lang="en-US" sz="1300" dirty="0"/>
          </a:p>
        </p:txBody>
      </p:sp>
      <p:sp>
        <p:nvSpPr>
          <p:cNvPr id="3" name="Text 1"/>
          <p:cNvSpPr txBox="1"/>
          <p:nvPr/>
        </p:nvSpPr>
        <p:spPr>
          <a:xfrm>
            <a:off x="548640" y="777240"/>
            <a:ext cx="10515600" cy="822960"/>
          </a:xfrm>
          <a:prstGeom prst="rect">
            <a:avLst/>
          </a:prstGeom>
          <a:noFill/>
          <a:ln/>
        </p:spPr>
        <p:txBody>
          <a:bodyPr wrap="square" lIns="0" tIns="0" rIns="0" bIns="0" rtlCol="0" anchor="ctr"/>
          <a:lstStyle/>
          <a:p>
            <a:pPr marL="0" indent="0">
              <a:buNone/>
            </a:pPr>
            <a:r>
              <a:rPr lang="en-US" sz="3200" b="1" dirty="0">
                <a:solidFill>
                  <a:srgbClr val="1F2D3D"/>
                </a:solidFill>
                <a:latin typeface="Cambria" pitchFamily="34" charset="0"/>
                <a:ea typeface="Cambria" pitchFamily="34" charset="-122"/>
                <a:cs typeface="Cambria" pitchFamily="34" charset="-120"/>
              </a:rPr>
              <a:t>Un quatrième procédé : l'exhortation</a:t>
            </a:r>
            <a:endParaRPr lang="en-US" sz="3200" dirty="0"/>
          </a:p>
        </p:txBody>
      </p:sp>
      <p:sp>
        <p:nvSpPr>
          <p:cNvPr id="4" name="Shape 2"/>
          <p:cNvSpPr/>
          <p:nvPr/>
        </p:nvSpPr>
        <p:spPr>
          <a:xfrm>
            <a:off x="548640" y="2011680"/>
            <a:ext cx="11064240" cy="4023360"/>
          </a:xfrm>
          <a:prstGeom prst="roundRect">
            <a:avLst>
              <a:gd name="adj" fmla="val 1364"/>
            </a:avLst>
          </a:prstGeom>
          <a:solidFill>
            <a:srgbClr val="FFFFFF"/>
          </a:solidFill>
          <a:ln w="12700">
            <a:solidFill>
              <a:srgbClr val="E4DFD4"/>
            </a:solidFill>
            <a:prstDash val="solid"/>
          </a:ln>
        </p:spPr>
        <p:txBody>
          <a:bodyPr/>
          <a:lstStyle/>
          <a:p>
            <a:endParaRPr lang="fr-FR"/>
          </a:p>
        </p:txBody>
      </p:sp>
      <p:sp>
        <p:nvSpPr>
          <p:cNvPr id="5" name="Shape 3"/>
          <p:cNvSpPr/>
          <p:nvPr/>
        </p:nvSpPr>
        <p:spPr>
          <a:xfrm>
            <a:off x="868680" y="2331720"/>
            <a:ext cx="457200" cy="73152"/>
          </a:xfrm>
          <a:prstGeom prst="rect">
            <a:avLst/>
          </a:prstGeom>
          <a:solidFill>
            <a:srgbClr val="8A6D3B"/>
          </a:solidFill>
          <a:ln/>
        </p:spPr>
        <p:txBody>
          <a:bodyPr/>
          <a:lstStyle/>
          <a:p>
            <a:endParaRPr lang="fr-FR"/>
          </a:p>
        </p:txBody>
      </p:sp>
      <p:sp>
        <p:nvSpPr>
          <p:cNvPr id="6" name="Text 4"/>
          <p:cNvSpPr txBox="1"/>
          <p:nvPr/>
        </p:nvSpPr>
        <p:spPr>
          <a:xfrm>
            <a:off x="868680" y="2514600"/>
            <a:ext cx="10424160" cy="457200"/>
          </a:xfrm>
          <a:prstGeom prst="rect">
            <a:avLst/>
          </a:prstGeom>
          <a:noFill/>
          <a:ln/>
        </p:spPr>
        <p:txBody>
          <a:bodyPr wrap="square" lIns="0" tIns="0" rIns="0" bIns="0" rtlCol="0" anchor="ctr"/>
          <a:lstStyle/>
          <a:p>
            <a:pPr marL="0" indent="0">
              <a:buNone/>
            </a:pPr>
            <a:r>
              <a:rPr lang="en-US" sz="1800" b="1" dirty="0">
                <a:solidFill>
                  <a:srgbClr val="1F2D3D"/>
                </a:solidFill>
                <a:latin typeface="Cambria" pitchFamily="34" charset="0"/>
                <a:ea typeface="Cambria" pitchFamily="34" charset="-122"/>
                <a:cs typeface="Cambria" pitchFamily="34" charset="-120"/>
              </a:rPr>
              <a:t>L'impératif comme appel direct</a:t>
            </a:r>
            <a:endParaRPr lang="en-US" sz="1800" dirty="0"/>
          </a:p>
        </p:txBody>
      </p:sp>
      <p:sp>
        <p:nvSpPr>
          <p:cNvPr id="7" name="Text 5"/>
          <p:cNvSpPr txBox="1"/>
          <p:nvPr/>
        </p:nvSpPr>
        <p:spPr>
          <a:xfrm>
            <a:off x="868680" y="3108960"/>
            <a:ext cx="10424160" cy="2651760"/>
          </a:xfrm>
          <a:prstGeom prst="rect">
            <a:avLst/>
          </a:prstGeom>
          <a:noFill/>
          <a:ln/>
        </p:spPr>
        <p:txBody>
          <a:bodyPr wrap="square" lIns="0" tIns="0" rIns="0" bIns="0" rtlCol="0" anchor="ctr"/>
          <a:lstStyle/>
          <a:p>
            <a:pPr marL="0" indent="0">
              <a:lnSpc>
                <a:spcPct val="130000"/>
              </a:lnSpc>
              <a:buNone/>
            </a:pPr>
            <a:r>
              <a:rPr lang="en-US" sz="1500" dirty="0">
                <a:solidFill>
                  <a:srgbClr val="2A2A2A"/>
                </a:solidFill>
                <a:latin typeface="Calibri" pitchFamily="34" charset="0"/>
                <a:ea typeface="Calibri" pitchFamily="34" charset="-122"/>
                <a:cs typeface="Calibri" pitchFamily="34" charset="-120"/>
              </a:rPr>
              <a:t>Au-delà du tutoiement, Malraux ponctue son discours d'ordres répétés adressés tantôt à Jean Moulin, tantôt directement à la jeunesse française : des injonctions qui interpellent l'auditoire et l'installent physiquement dans la scène évoquée, comme s'il assistait lui-même aux événements racontés. Combiné à l'accumulation et au clair-obscur déjà vus, ce procédé transforme l'hommage funèbre en une forme d'appel civique adressé aux générations futures.</a:t>
            </a:r>
            <a:endParaRPr lang="en-US" sz="15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4">
    <p:bg>
      <p:bgPr>
        <a:solidFill>
          <a:srgbClr val="1F2D3D"/>
        </a:solidFill>
        <a:effectLst/>
      </p:bgPr>
    </p:bg>
    <p:spTree>
      <p:nvGrpSpPr>
        <p:cNvPr id="1" name=""/>
        <p:cNvGrpSpPr/>
        <p:nvPr/>
      </p:nvGrpSpPr>
      <p:grpSpPr>
        <a:xfrm>
          <a:off x="0" y="0"/>
          <a:ext cx="0" cy="0"/>
          <a:chOff x="0" y="0"/>
          <a:chExt cx="0" cy="0"/>
        </a:xfrm>
      </p:grpSpPr>
      <p:sp>
        <p:nvSpPr>
          <p:cNvPr id="2" name="Text 0"/>
          <p:cNvSpPr txBox="1"/>
          <p:nvPr/>
        </p:nvSpPr>
        <p:spPr>
          <a:xfrm>
            <a:off x="822960" y="822960"/>
            <a:ext cx="7315200" cy="365760"/>
          </a:xfrm>
          <a:prstGeom prst="rect">
            <a:avLst/>
          </a:prstGeom>
          <a:noFill/>
          <a:ln/>
        </p:spPr>
        <p:txBody>
          <a:bodyPr wrap="square" lIns="0" tIns="0" rIns="0" bIns="0" rtlCol="0" anchor="ctr"/>
          <a:lstStyle/>
          <a:p>
            <a:pPr marL="0" indent="0">
              <a:buNone/>
            </a:pPr>
            <a:r>
              <a:rPr lang="en-US" sz="1300" b="1" kern="0" spc="200" dirty="0">
                <a:solidFill>
                  <a:srgbClr val="C7A45C"/>
                </a:solidFill>
                <a:latin typeface="Calibri" pitchFamily="34" charset="0"/>
                <a:ea typeface="Calibri" pitchFamily="34" charset="-122"/>
                <a:cs typeface="Calibri" pitchFamily="34" charset="-120"/>
              </a:rPr>
              <a:t>POUR ALLER PLUS LOIN</a:t>
            </a:r>
            <a:endParaRPr lang="en-US" sz="1300" dirty="0"/>
          </a:p>
        </p:txBody>
      </p:sp>
      <p:sp>
        <p:nvSpPr>
          <p:cNvPr id="3" name="Text 1"/>
          <p:cNvSpPr txBox="1"/>
          <p:nvPr/>
        </p:nvSpPr>
        <p:spPr>
          <a:xfrm>
            <a:off x="822960" y="1234440"/>
            <a:ext cx="10058400" cy="731520"/>
          </a:xfrm>
          <a:prstGeom prst="rect">
            <a:avLst/>
          </a:prstGeom>
          <a:noFill/>
          <a:ln/>
        </p:spPr>
        <p:txBody>
          <a:bodyPr wrap="square" lIns="0" tIns="0" rIns="0" bIns="0" rtlCol="0" anchor="ctr"/>
          <a:lstStyle/>
          <a:p>
            <a:pPr marL="0" indent="0">
              <a:buNone/>
            </a:pPr>
            <a:r>
              <a:rPr lang="en-US" sz="3000" b="1" dirty="0">
                <a:solidFill>
                  <a:srgbClr val="FFFFFF"/>
                </a:solidFill>
                <a:latin typeface="Cambria" pitchFamily="34" charset="0"/>
                <a:ea typeface="Cambria" pitchFamily="34" charset="-122"/>
                <a:cs typeface="Cambria" pitchFamily="34" charset="-120"/>
              </a:rPr>
              <a:t>Prolonger l'étude du discours</a:t>
            </a:r>
            <a:endParaRPr lang="en-US" sz="3000" dirty="0"/>
          </a:p>
        </p:txBody>
      </p:sp>
      <p:sp>
        <p:nvSpPr>
          <p:cNvPr id="4" name="Text 2"/>
          <p:cNvSpPr txBox="1"/>
          <p:nvPr/>
        </p:nvSpPr>
        <p:spPr>
          <a:xfrm>
            <a:off x="822960" y="2377440"/>
            <a:ext cx="9875520" cy="1645920"/>
          </a:xfrm>
          <a:prstGeom prst="rect">
            <a:avLst/>
          </a:prstGeom>
          <a:noFill/>
          <a:ln/>
        </p:spPr>
        <p:txBody>
          <a:bodyPr wrap="square" lIns="0" tIns="0" rIns="0" bIns="0" rtlCol="0" anchor="ctr"/>
          <a:lstStyle/>
          <a:p>
            <a:pPr marL="0" indent="0">
              <a:lnSpc>
                <a:spcPct val="160000"/>
              </a:lnSpc>
              <a:buNone/>
            </a:pPr>
            <a:r>
              <a:rPr lang="en-US" sz="1400" dirty="0">
                <a:solidFill>
                  <a:srgbClr val="F5F2EC"/>
                </a:solidFill>
                <a:latin typeface="Calibri" pitchFamily="34" charset="0"/>
                <a:ea typeface="Calibri" pitchFamily="34" charset="-122"/>
                <a:cs typeface="Calibri" pitchFamily="34" charset="-120"/>
              </a:rPr>
              <a:t>•  Texte intégral — Assemblée nationale : assemblee-nationale.fr/histoire/Andre-Malraux</a:t>
            </a:r>
            <a:endParaRPr lang="en-US" sz="1400" dirty="0"/>
          </a:p>
          <a:p>
            <a:pPr marL="0" indent="0">
              <a:lnSpc>
                <a:spcPct val="160000"/>
              </a:lnSpc>
              <a:buNone/>
            </a:pPr>
            <a:r>
              <a:rPr lang="en-US" sz="1400" dirty="0">
                <a:solidFill>
                  <a:srgbClr val="F5F2EC"/>
                </a:solidFill>
                <a:latin typeface="Calibri" pitchFamily="34" charset="0"/>
                <a:ea typeface="Calibri" pitchFamily="34" charset="-122"/>
                <a:cs typeface="Calibri" pitchFamily="34" charset="-120"/>
              </a:rPr>
              <a:t>•  Texte intégral — Digithèque MJP (Université de Perpignan) : mjp.univ-perp.fr</a:t>
            </a:r>
            <a:endParaRPr lang="en-US" sz="1400" dirty="0"/>
          </a:p>
          <a:p>
            <a:pPr marL="0" indent="0">
              <a:lnSpc>
                <a:spcPct val="160000"/>
              </a:lnSpc>
              <a:buNone/>
            </a:pPr>
            <a:r>
              <a:rPr lang="en-US" sz="1400" dirty="0">
                <a:solidFill>
                  <a:srgbClr val="F5F2EC"/>
                </a:solidFill>
                <a:latin typeface="Calibri" pitchFamily="34" charset="0"/>
                <a:ea typeface="Calibri" pitchFamily="34" charset="-122"/>
                <a:cs typeface="Calibri" pitchFamily="34" charset="-120"/>
              </a:rPr>
              <a:t>•  Archives vidéo et verbatim commenté — INA : ina.fr</a:t>
            </a:r>
            <a:endParaRPr lang="en-US" sz="1400" dirty="0"/>
          </a:p>
        </p:txBody>
      </p:sp>
      <p:sp>
        <p:nvSpPr>
          <p:cNvPr id="5" name="Shape 3"/>
          <p:cNvSpPr/>
          <p:nvPr/>
        </p:nvSpPr>
        <p:spPr>
          <a:xfrm>
            <a:off x="822960" y="4389120"/>
            <a:ext cx="10332720" cy="0"/>
          </a:xfrm>
          <a:prstGeom prst="line">
            <a:avLst/>
          </a:prstGeom>
          <a:noFill/>
          <a:ln w="12700">
            <a:solidFill>
              <a:srgbClr val="8A6D3B"/>
            </a:solidFill>
            <a:prstDash val="solid"/>
          </a:ln>
        </p:spPr>
        <p:txBody>
          <a:bodyPr/>
          <a:lstStyle/>
          <a:p>
            <a:endParaRPr lang="fr-FR"/>
          </a:p>
        </p:txBody>
      </p:sp>
      <p:sp>
        <p:nvSpPr>
          <p:cNvPr id="6" name="Text 4"/>
          <p:cNvSpPr txBox="1"/>
          <p:nvPr/>
        </p:nvSpPr>
        <p:spPr>
          <a:xfrm>
            <a:off x="822960" y="4663440"/>
            <a:ext cx="9875520" cy="822960"/>
          </a:xfrm>
          <a:prstGeom prst="rect">
            <a:avLst/>
          </a:prstGeom>
          <a:noFill/>
          <a:ln/>
        </p:spPr>
        <p:txBody>
          <a:bodyPr wrap="square" lIns="0" tIns="0" rIns="0" bIns="0" rtlCol="0" anchor="ctr"/>
          <a:lstStyle/>
          <a:p>
            <a:pPr marL="0" indent="0">
              <a:lnSpc>
                <a:spcPct val="130000"/>
              </a:lnSpc>
              <a:buNone/>
            </a:pPr>
            <a:r>
              <a:rPr lang="en-US" sz="1300" i="1" dirty="0">
                <a:solidFill>
                  <a:srgbClr val="C7A45C"/>
                </a:solidFill>
                <a:latin typeface="Calibri" pitchFamily="34" charset="0"/>
                <a:ea typeface="Calibri" pitchFamily="34" charset="-122"/>
                <a:cs typeface="Calibri" pitchFamily="34" charset="-120"/>
              </a:rPr>
              <a:t>Séances suivantes du parcours : la Résistance dans sa diversité · la guerre d'Algérie · le mythe résistancialiste · les femmes au Panthéon.</a:t>
            </a:r>
            <a:endParaRPr lang="en-US" sz="1300" dirty="0"/>
          </a:p>
        </p:txBody>
      </p:sp>
      <p:sp>
        <p:nvSpPr>
          <p:cNvPr id="7" name="Text 5"/>
          <p:cNvSpPr txBox="1"/>
          <p:nvPr/>
        </p:nvSpPr>
        <p:spPr>
          <a:xfrm>
            <a:off x="822960" y="6263640"/>
            <a:ext cx="7315200" cy="365760"/>
          </a:xfrm>
          <a:prstGeom prst="rect">
            <a:avLst/>
          </a:prstGeom>
          <a:noFill/>
          <a:ln/>
        </p:spPr>
        <p:txBody>
          <a:bodyPr wrap="square" lIns="0" tIns="0" rIns="0" bIns="0" rtlCol="0" anchor="ctr"/>
          <a:lstStyle/>
          <a:p>
            <a:pPr marL="0" indent="0">
              <a:buNone/>
            </a:pPr>
            <a:r>
              <a:rPr lang="en-US" sz="1100" dirty="0">
                <a:solidFill>
                  <a:srgbClr val="C7A45C"/>
                </a:solidFill>
                <a:latin typeface="Calibri" pitchFamily="34" charset="0"/>
                <a:ea typeface="Calibri" pitchFamily="34" charset="-122"/>
                <a:cs typeface="Calibri" pitchFamily="34" charset="-120"/>
              </a:rPr>
              <a:t>Fiche préparée pour un cours de culture générale FLE B1/B2 — aa-e.</a:t>
            </a:r>
            <a:endParaRPr lang="en-US" sz="11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TotalTime>
  <Words>1356</Words>
  <Application>Microsoft Macintosh PowerPoint</Application>
  <PresentationFormat>Grand écran</PresentationFormat>
  <Paragraphs>154</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Cambria</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Imen AMIRI</cp:lastModifiedBy>
  <cp:revision>2</cp:revision>
  <dcterms:created xsi:type="dcterms:W3CDTF">2026-09-07T21:45:50Z</dcterms:created>
  <dcterms:modified xsi:type="dcterms:W3CDTF">2026-09-07T22:12:10Z</dcterms:modified>
</cp:coreProperties>
</file>