
<file path=[Content_Types].xml><?xml version="1.0" encoding="utf-8"?>
<Types xmlns="http://schemas.openxmlformats.org/package/2006/content-types">
  <Default Extension="jpeg" ContentType="image/jpeg"/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52"/>
    <p:restoredTop sz="94610"/>
  </p:normalViewPr>
  <p:slideViewPr>
    <p:cSldViewPr snapToGrid="0" snapToObjects="1">
      <p:cViewPr varScale="1">
        <p:scale>
          <a:sx n="107" d="100"/>
          <a:sy n="107" d="100"/>
        </p:scale>
        <p:origin x="6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651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Afficher une carte de France ou une photo de Paris à la fin du XIXe siècle avant de commencer.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hyperlink" Target="https://www.youtube.com/watch?v=OMvo2PX4_l0&amp;t=21s" TargetMode="External"/><Relationship Id="rId7" Type="http://schemas.openxmlformats.org/officeDocument/2006/relationships/hyperlink" Target="https://www.youtube.com/watch?v=OMvo2PX4_l0&amp;t=218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OMvo2PX4_l0&amp;t=162s" TargetMode="External"/><Relationship Id="rId5" Type="http://schemas.openxmlformats.org/officeDocument/2006/relationships/hyperlink" Target="https://www.youtube.com/watch?v=OMvo2PX4_l0&amp;t=124s" TargetMode="External"/><Relationship Id="rId4" Type="http://schemas.openxmlformats.org/officeDocument/2006/relationships/hyperlink" Target="https://www.youtube.com/watch?v=OMvo2PX4_l0&amp;t=115s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Mvo2PX4_l0&amp;t=249s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OMvo2PX4_l0&amp;t=441s" TargetMode="External"/><Relationship Id="rId5" Type="http://schemas.openxmlformats.org/officeDocument/2006/relationships/hyperlink" Target="https://www.youtube.com/watch?v=OMvo2PX4_l0&amp;t=376s" TargetMode="External"/><Relationship Id="rId4" Type="http://schemas.openxmlformats.org/officeDocument/2006/relationships/hyperlink" Target="https://www.youtube.com/watch?v=OMvo2PX4_l0&amp;t=292s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Mvo2PX4_l0&amp;t=384s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Mvo2PX4_l0&amp;t=527s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youtube.com/watch?v=OMvo2PX4_l0&amp;t=539s" TargetMode="External"/><Relationship Id="rId4" Type="http://schemas.openxmlformats.org/officeDocument/2006/relationships/hyperlink" Target="https://www.youtube.com/watch?v=OMvo2PX4_l0&amp;t=509s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961120" y="-1280160"/>
            <a:ext cx="4572000" cy="4572000"/>
          </a:xfrm>
          <a:prstGeom prst="ellipse">
            <a:avLst/>
          </a:prstGeom>
          <a:ln w="19050">
            <a:solidFill>
              <a:srgbClr val="B08D57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9692640" y="-548640"/>
            <a:ext cx="3108960" cy="3108960"/>
          </a:xfrm>
          <a:prstGeom prst="ellipse">
            <a:avLst/>
          </a:prstGeom>
          <a:ln w="19050">
            <a:solidFill>
              <a:srgbClr val="B08D57">
                <a:alpha val="2200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Text 2"/>
          <p:cNvSpPr txBox="1"/>
          <p:nvPr/>
        </p:nvSpPr>
        <p:spPr>
          <a:xfrm>
            <a:off x="822960" y="182880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rgbClr val="8B1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1894 — 1906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2240280"/>
            <a:ext cx="10058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L'Affaire Dreyfus</a:t>
            </a:r>
            <a:endParaRPr lang="en-US" sz="50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324612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&amp; les Intellectuels</a:t>
            </a:r>
            <a:endParaRPr 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41605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4455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Parcours pédagogique FLE — Niveau B1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822960" y="4846320"/>
            <a:ext cx="1188720" cy="0"/>
          </a:xfrm>
          <a:prstGeom prst="line">
            <a:avLst/>
          </a:prstGeom>
          <a:noFill/>
          <a:ln w="38100">
            <a:solidFill>
              <a:srgbClr val="8B1E3F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9" name="Text 7"/>
          <p:cNvSpPr txBox="1"/>
          <p:nvPr/>
        </p:nvSpPr>
        <p:spPr>
          <a:xfrm>
            <a:off x="822960" y="502920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Supports d'étude : L'Écran du Savoir (intro) &amp; Karambolage — ARTE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8B1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VIDÉO D'INTRODUCTION — L'ÉCRAN DU SAVOIR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Vocabulaire de la vidéo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691640"/>
            <a:ext cx="5349240" cy="4297680"/>
          </a:xfrm>
          <a:prstGeom prst="roundRect">
            <a:avLst>
              <a:gd name="adj" fmla="val 1277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6263640" y="1691640"/>
            <a:ext cx="5349240" cy="4297680"/>
          </a:xfrm>
          <a:prstGeom prst="roundRect">
            <a:avLst>
              <a:gd name="adj" fmla="val 1277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Text 4"/>
          <p:cNvSpPr txBox="1"/>
          <p:nvPr/>
        </p:nvSpPr>
        <p:spPr>
          <a:xfrm>
            <a:off x="914400" y="1965960"/>
            <a:ext cx="4800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Haute trahison (n.f.)
</a:t>
            </a:r>
            <a:endParaRPr lang="en-US" sz="1350" dirty="0"/>
          </a:p>
          <a:p>
            <a:pPr marL="0" indent="0">
              <a:buNone/>
            </a:pPr>
            <a:r>
              <a:rPr lang="en-US" sz="12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crime de trahir son propre pays en aidant une puissance ennemie.</a:t>
            </a:r>
            <a:endParaRPr lang="en-US" sz="13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999232"/>
            <a:ext cx="4800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Dégradation (n.f.)
</a:t>
            </a:r>
            <a:endParaRPr lang="en-US" sz="1350" dirty="0"/>
          </a:p>
          <a:p>
            <a:pPr marL="0" indent="0">
              <a:buNone/>
            </a:pPr>
            <a:r>
              <a:rPr lang="en-US" sz="12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Punition militaire officielle où l'on retire publiquement ses grades et honneurs à un officier.</a:t>
            </a:r>
            <a:endParaRPr lang="en-US" sz="135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32504"/>
            <a:ext cx="4800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Bordereau (n.m.)
</a:t>
            </a:r>
            <a:endParaRPr lang="en-US" sz="1350" dirty="0"/>
          </a:p>
          <a:p>
            <a:pPr marL="0" indent="0">
              <a:buNone/>
            </a:pPr>
            <a:r>
              <a:rPr lang="en-US" sz="12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 papier, note manuscrite récapitulant des pièces ou des informations.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914400" y="5065776"/>
            <a:ext cx="4800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Antisémitisme (n.m.)
</a:t>
            </a:r>
            <a:endParaRPr lang="en-US" sz="1350" dirty="0"/>
          </a:p>
          <a:p>
            <a:pPr marL="0" indent="0">
              <a:buNone/>
            </a:pPr>
            <a:r>
              <a:rPr lang="en-US" sz="12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Haine, discrimination ou préjugés dirigés spécifiquement contre les personnes juives.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6537960" y="1965960"/>
            <a:ext cx="4800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Lettre ouverte (n.f.)
</a:t>
            </a:r>
            <a:endParaRPr lang="en-US" sz="1350" dirty="0"/>
          </a:p>
          <a:p>
            <a:pPr marL="0" indent="0">
              <a:buNone/>
            </a:pPr>
            <a:r>
              <a:rPr lang="en-US" sz="12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Texte publié dans la presse pour interpeller publiquement une personne officielle.</a:t>
            </a:r>
            <a:endParaRPr lang="en-US" sz="1350" dirty="0"/>
          </a:p>
        </p:txBody>
      </p:sp>
      <p:sp>
        <p:nvSpPr>
          <p:cNvPr id="11" name="Text 9"/>
          <p:cNvSpPr txBox="1"/>
          <p:nvPr/>
        </p:nvSpPr>
        <p:spPr>
          <a:xfrm>
            <a:off x="6537960" y="2999232"/>
            <a:ext cx="4800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Pamphlet (n.m.)
</a:t>
            </a:r>
            <a:endParaRPr lang="en-US" sz="1350" dirty="0"/>
          </a:p>
          <a:p>
            <a:pPr marL="0" indent="0">
              <a:buNone/>
            </a:pPr>
            <a:r>
              <a:rPr lang="en-US" sz="12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Texte court et très critique qui attaque violemment une personne ou une institution.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4032504"/>
            <a:ext cx="4800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Réhabiliter (v.)
</a:t>
            </a:r>
            <a:endParaRPr lang="en-US" sz="1350" dirty="0"/>
          </a:p>
          <a:p>
            <a:pPr marL="0" indent="0">
              <a:buNone/>
            </a:pPr>
            <a:r>
              <a:rPr lang="en-US" sz="12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Rétablir officiellement une personne innocente dans ses droits et son honneur.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8B1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VIDÉO D'INTRODUCTION — L'ÉCRAN DU SAVOIR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Les grandes lignes de l'affaire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68680" y="1783080"/>
            <a:ext cx="8092440" cy="0"/>
          </a:xfrm>
          <a:prstGeom prst="line">
            <a:avLst/>
          </a:prstGeom>
          <a:noFill/>
          <a:ln w="25400">
            <a:solidFill>
              <a:srgbClr val="B08D57"/>
            </a:solidFill>
            <a:prstDash val="dash"/>
          </a:ln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685800" y="1600200"/>
            <a:ext cx="365760" cy="365760"/>
          </a:xfrm>
          <a:prstGeom prst="ellipse">
            <a:avLst/>
          </a:prstGeom>
          <a:solidFill>
            <a:srgbClr val="8B1E3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Text 4"/>
          <p:cNvSpPr txBox="1"/>
          <p:nvPr/>
        </p:nvSpPr>
        <p:spPr>
          <a:xfrm>
            <a:off x="685800" y="16002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210312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 déc. 1894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237744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Condamnation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2743200"/>
            <a:ext cx="2468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Dreyfus jugé coupable de haute trahison par le conseil de guerre.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3383280" y="1600200"/>
            <a:ext cx="365760" cy="365760"/>
          </a:xfrm>
          <a:prstGeom prst="ellipse">
            <a:avLst/>
          </a:prstGeom>
          <a:solidFill>
            <a:srgbClr val="8B1E3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Text 9"/>
          <p:cNvSpPr txBox="1"/>
          <p:nvPr/>
        </p:nvSpPr>
        <p:spPr>
          <a:xfrm>
            <a:off x="3383280" y="16002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3383280" y="210312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Mars 1896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3383280" y="237744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vérité connue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383280" y="2743200"/>
            <a:ext cx="2468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Picquart découvre le vrai coupable : le commandant Esterhazy.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080760" y="1600200"/>
            <a:ext cx="365760" cy="365760"/>
          </a:xfrm>
          <a:prstGeom prst="ellipse">
            <a:avLst/>
          </a:prstGeom>
          <a:solidFill>
            <a:srgbClr val="8B1E3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6" name="Text 14"/>
          <p:cNvSpPr txBox="1"/>
          <p:nvPr/>
        </p:nvSpPr>
        <p:spPr>
          <a:xfrm>
            <a:off x="6080760" y="16002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080760" y="210312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janv. 1898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6080760" y="237744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 J'accuse... ! »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6080760" y="2743200"/>
            <a:ext cx="2468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Zola publie sa lettre ouverte à la Une de L'Aurore.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8778240" y="1600200"/>
            <a:ext cx="365760" cy="365760"/>
          </a:xfrm>
          <a:prstGeom prst="ellipse">
            <a:avLst/>
          </a:prstGeom>
          <a:solidFill>
            <a:srgbClr val="8B1E3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1" name="Text 19"/>
          <p:cNvSpPr txBox="1"/>
          <p:nvPr/>
        </p:nvSpPr>
        <p:spPr>
          <a:xfrm>
            <a:off x="8778240" y="16002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8778240" y="210312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1906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8778240" y="237744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Réhabilitation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8778240" y="2743200"/>
            <a:ext cx="2468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Dreyfus est reconnu totalement innocent.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640080" y="3337560"/>
            <a:ext cx="5212080" cy="2606040"/>
          </a:xfrm>
          <a:prstGeom prst="roundRect">
            <a:avLst>
              <a:gd name="adj" fmla="val 1754"/>
            </a:avLst>
          </a:prstGeom>
          <a:solidFill>
            <a:srgbClr val="F5F3EE"/>
          </a:solidFill>
          <a:ln/>
          <a:effectLst>
            <a:outerShdw blurRad="127000" dist="38100" dir="5400000" algn="bl" rotWithShape="0">
              <a:srgbClr val="1B2A4A">
                <a:alpha val="18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pic>
        <p:nvPicPr>
          <p:cNvPr id="26" name="Image 0" descr="/home/claude/dreyfus2/img/degradati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906" y="3447288"/>
            <a:ext cx="2102428" cy="2386584"/>
          </a:xfrm>
          <a:prstGeom prst="rect">
            <a:avLst/>
          </a:prstGeom>
        </p:spPr>
      </p:pic>
      <p:sp>
        <p:nvSpPr>
          <p:cNvPr id="27" name="Shape 24"/>
          <p:cNvSpPr/>
          <p:nvPr/>
        </p:nvSpPr>
        <p:spPr>
          <a:xfrm>
            <a:off x="6080760" y="3337560"/>
            <a:ext cx="5440680" cy="2606040"/>
          </a:xfrm>
          <a:prstGeom prst="roundRect">
            <a:avLst>
              <a:gd name="adj" fmla="val 1754"/>
            </a:avLst>
          </a:prstGeom>
          <a:solidFill>
            <a:srgbClr val="F5F3EE"/>
          </a:solidFill>
          <a:ln/>
          <a:effectLst>
            <a:outerShdw blurRad="127000" dist="38100" dir="5400000" algn="bl" rotWithShape="0">
              <a:srgbClr val="1B2A4A">
                <a:alpha val="18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pic>
        <p:nvPicPr>
          <p:cNvPr id="28" name="Image 1" descr="/home/claude/dreyfus2/img/une_aurore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8426" y="3447288"/>
            <a:ext cx="1705347" cy="23865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8B1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MISE EN ROUTE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Qu'est-ce qu'un « intellectuel » aujourd'hui ?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48463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Discutez avec votre voisin(e).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000000"/>
                </a:solidFill>
              </a:rPr>
              <a:t> </a:t>
            </a:r>
            <a:endParaRPr lang="en-US" sz="1700" dirty="0"/>
          </a:p>
          <a:p>
            <a:pPr marL="0" indent="0">
              <a:buNone/>
            </a:pPr>
            <a:r>
              <a:rPr lang="en-US" sz="16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Quel rôle les écrivains, les artistes ou les scientifiques doivent-ils jouer quand il y a une injustice dans la société ?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5806440" y="1691640"/>
            <a:ext cx="5715000" cy="4206240"/>
          </a:xfrm>
          <a:prstGeom prst="roundRect">
            <a:avLst>
              <a:gd name="adj" fmla="val 1087"/>
            </a:avLst>
          </a:prstGeom>
          <a:solidFill>
            <a:srgbClr val="F5F3EE"/>
          </a:solidFill>
          <a:ln/>
          <a:effectLst>
            <a:outerShdw blurRad="127000" dist="38100" dir="5400000" algn="bl" rotWithShape="0">
              <a:srgbClr val="1B2A4A">
                <a:alpha val="18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pic>
        <p:nvPicPr>
          <p:cNvPr id="6" name="Image 0" descr="/home/claude/dreyfus2/img/ambassa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6168" y="2073968"/>
            <a:ext cx="5495544" cy="344158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8B1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00:00 – 04:00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L'enquête et le complot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691640"/>
            <a:ext cx="365760" cy="365760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Text 3"/>
          <p:cNvSpPr txBox="1"/>
          <p:nvPr/>
        </p:nvSpPr>
        <p:spPr>
          <a:xfrm>
            <a:off x="640080" y="16916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1645920"/>
            <a:ext cx="6309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Madame Bastian fait semblant de vider les poubelles pour le contre-espionnage français.</a:t>
            </a:r>
            <a:r>
              <a:rPr lang="en-US" sz="1350" dirty="0">
                <a:solidFill>
                  <a:srgbClr val="000000"/>
                </a:solidFill>
              </a:rPr>
              <a:t>  </a:t>
            </a:r>
            <a:r>
              <a:rPr lang="en-US" sz="1100" i="1" u="sng" dirty="0">
                <a:solidFill>
                  <a:srgbClr val="B08D57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(0:21)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640080" y="2532888"/>
            <a:ext cx="365760" cy="365760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6"/>
          <p:cNvSpPr txBox="1"/>
          <p:nvPr/>
        </p:nvSpPr>
        <p:spPr>
          <a:xfrm>
            <a:off x="640080" y="25328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143000" y="2487168"/>
            <a:ext cx="6309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L'armée invente la théorie de « l'autoforgerie » pour ignorer l'expertise en écriture.</a:t>
            </a:r>
            <a:r>
              <a:rPr lang="en-US" sz="1350" dirty="0">
                <a:solidFill>
                  <a:srgbClr val="000000"/>
                </a:solidFill>
              </a:rPr>
              <a:t>  </a:t>
            </a:r>
            <a:r>
              <a:rPr lang="en-US" sz="1100" i="1" u="sng" dirty="0">
                <a:solidFill>
                  <a:srgbClr val="B08D57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(1:55)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40080" y="3374136"/>
            <a:ext cx="365760" cy="365760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Text 9"/>
          <p:cNvSpPr txBox="1"/>
          <p:nvPr/>
        </p:nvSpPr>
        <p:spPr>
          <a:xfrm>
            <a:off x="640080" y="33741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143000" y="3328416"/>
            <a:ext cx="6309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revolver est posé sur la table lors de l'arrestation, pour pousser Dreyfus au suicide.</a:t>
            </a:r>
            <a:r>
              <a:rPr lang="en-US" sz="1350" dirty="0">
                <a:solidFill>
                  <a:srgbClr val="000000"/>
                </a:solidFill>
              </a:rPr>
              <a:t>  </a:t>
            </a:r>
            <a:r>
              <a:rPr lang="en-US" sz="1100" i="1" u="sng" dirty="0">
                <a:solidFill>
                  <a:srgbClr val="B08D57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(2:04)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40080" y="4215384"/>
            <a:ext cx="365760" cy="365760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" name="Text 12"/>
          <p:cNvSpPr txBox="1"/>
          <p:nvPr/>
        </p:nvSpPr>
        <p:spPr>
          <a:xfrm>
            <a:off x="640080" y="421538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143000" y="4169664"/>
            <a:ext cx="6309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« dossier secret » brandi au procès est en réalité vide.</a:t>
            </a:r>
            <a:r>
              <a:rPr lang="en-US" sz="1350" dirty="0">
                <a:solidFill>
                  <a:srgbClr val="000000"/>
                </a:solidFill>
              </a:rPr>
              <a:t>  </a:t>
            </a:r>
            <a:r>
              <a:rPr lang="en-US" sz="1100" i="1" u="sng" dirty="0">
                <a:solidFill>
                  <a:srgbClr val="B08D57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(2:42)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40080" y="5056632"/>
            <a:ext cx="365760" cy="365760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7" name="Text 15"/>
          <p:cNvSpPr txBox="1"/>
          <p:nvPr/>
        </p:nvSpPr>
        <p:spPr>
          <a:xfrm>
            <a:off x="640080" y="505663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143000" y="5010912"/>
            <a:ext cx="6309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Dreyfus est déporté à l'Île du Diable, au large de la Guyane.</a:t>
            </a:r>
            <a:r>
              <a:rPr lang="en-US" sz="1350" dirty="0">
                <a:solidFill>
                  <a:srgbClr val="000000"/>
                </a:solidFill>
              </a:rPr>
              <a:t>  </a:t>
            </a:r>
            <a:r>
              <a:rPr lang="en-US" sz="1100" i="1" u="sng" dirty="0">
                <a:solidFill>
                  <a:srgbClr val="B08D57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(3:38)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7818120" y="1554480"/>
            <a:ext cx="3703320" cy="4526280"/>
          </a:xfrm>
          <a:prstGeom prst="roundRect">
            <a:avLst>
              <a:gd name="adj" fmla="val 1235"/>
            </a:avLst>
          </a:prstGeom>
          <a:solidFill>
            <a:srgbClr val="F5F3EE"/>
          </a:solidFill>
          <a:ln/>
          <a:effectLst>
            <a:outerShdw blurRad="127000" dist="38100" dir="5400000" algn="bl" rotWithShape="0">
              <a:srgbClr val="1B2A4A">
                <a:alpha val="18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pic>
        <p:nvPicPr>
          <p:cNvPr id="20" name="Image 0" descr="/home/claude/dreyfus2/img/bordereau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06580" y="1664208"/>
            <a:ext cx="2726401" cy="430682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8B1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04:00 – 08:15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combat pour la vérité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68680" y="2148840"/>
            <a:ext cx="8092440" cy="0"/>
          </a:xfrm>
          <a:prstGeom prst="line">
            <a:avLst/>
          </a:prstGeom>
          <a:noFill/>
          <a:ln w="25400">
            <a:solidFill>
              <a:srgbClr val="B08D57"/>
            </a:solidFill>
            <a:prstDash val="dash"/>
          </a:ln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685800" y="1965960"/>
            <a:ext cx="365760" cy="365760"/>
          </a:xfrm>
          <a:prstGeom prst="ellipse">
            <a:avLst/>
          </a:prstGeom>
          <a:solidFill>
            <a:srgbClr val="8B1E3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Text 4"/>
          <p:cNvSpPr txBox="1"/>
          <p:nvPr/>
        </p:nvSpPr>
        <p:spPr>
          <a:xfrm>
            <a:off x="685800" y="19659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246888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1897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2770632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premier allié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3429000"/>
            <a:ext cx="24688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Bernard Lazare rejoint Mathieu Dreyfus pour défendre le capitaine.</a:t>
            </a:r>
            <a:r>
              <a:rPr lang="en-US" sz="1200" dirty="0">
                <a:solidFill>
                  <a:srgbClr val="000000"/>
                </a:solidFill>
              </a:rPr>
              <a:t>  </a:t>
            </a:r>
            <a:r>
              <a:rPr lang="en-US" sz="1100" i="1" u="sng" dirty="0">
                <a:solidFill>
                  <a:srgbClr val="B08D57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(4:09)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383280" y="1965960"/>
            <a:ext cx="365760" cy="365760"/>
          </a:xfrm>
          <a:prstGeom prst="ellipse">
            <a:avLst/>
          </a:prstGeom>
          <a:solidFill>
            <a:srgbClr val="8B1E3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Text 9"/>
          <p:cNvSpPr txBox="1"/>
          <p:nvPr/>
        </p:nvSpPr>
        <p:spPr>
          <a:xfrm>
            <a:off x="3383280" y="19659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3383280" y="246888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1896–98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3383280" y="2770632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Picquart puni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383280" y="3429000"/>
            <a:ext cx="24688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découvre le vrai coupable — l'armée le mute en Tunisie puis l'emprisonne.</a:t>
            </a:r>
            <a:r>
              <a:rPr lang="en-US" sz="1200" dirty="0">
                <a:solidFill>
                  <a:srgbClr val="000000"/>
                </a:solidFill>
              </a:rPr>
              <a:t>  </a:t>
            </a:r>
            <a:r>
              <a:rPr lang="en-US" sz="1100" i="1" u="sng" dirty="0">
                <a:solidFill>
                  <a:srgbClr val="B08D57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(4:52)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080760" y="1965960"/>
            <a:ext cx="365760" cy="365760"/>
          </a:xfrm>
          <a:prstGeom prst="ellipse">
            <a:avLst/>
          </a:prstGeom>
          <a:solidFill>
            <a:srgbClr val="8B1E3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6" name="Text 14"/>
          <p:cNvSpPr txBox="1"/>
          <p:nvPr/>
        </p:nvSpPr>
        <p:spPr>
          <a:xfrm>
            <a:off x="6080760" y="19659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080760" y="246888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janv. 1898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6080760" y="2770632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 J'accuse... ! »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6080760" y="3429000"/>
            <a:ext cx="24688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Zola se fait inculper volontairement pour révéler les erreurs du procès.</a:t>
            </a:r>
            <a:r>
              <a:rPr lang="en-US" sz="1200" dirty="0">
                <a:solidFill>
                  <a:srgbClr val="000000"/>
                </a:solidFill>
              </a:rPr>
              <a:t>  </a:t>
            </a:r>
            <a:r>
              <a:rPr lang="en-US" sz="1100" i="1" u="sng" dirty="0">
                <a:solidFill>
                  <a:srgbClr val="B08D57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(6:16)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8778240" y="1965960"/>
            <a:ext cx="365760" cy="365760"/>
          </a:xfrm>
          <a:prstGeom prst="ellipse">
            <a:avLst/>
          </a:prstGeom>
          <a:solidFill>
            <a:srgbClr val="8B1E3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1" name="Text 19"/>
          <p:cNvSpPr txBox="1"/>
          <p:nvPr/>
        </p:nvSpPr>
        <p:spPr>
          <a:xfrm>
            <a:off x="8778240" y="19659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8778240" y="246888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1899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8778240" y="2770632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Rennes : rebelote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8778240" y="3429000"/>
            <a:ext cx="24688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Dreyfus est condamné à nouveau, avec des « circonstances atténuantes ».</a:t>
            </a:r>
            <a:r>
              <a:rPr lang="en-US" sz="1200" dirty="0">
                <a:solidFill>
                  <a:srgbClr val="000000"/>
                </a:solidFill>
              </a:rPr>
              <a:t>  </a:t>
            </a:r>
            <a:r>
              <a:rPr lang="en-US" sz="1100" i="1" u="sng" dirty="0">
                <a:solidFill>
                  <a:srgbClr val="B08D57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(7:21)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8B1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 CULTUREL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naissance des « Intellectuels »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645920"/>
            <a:ext cx="5852160" cy="4206240"/>
          </a:xfrm>
          <a:prstGeom prst="roundRect">
            <a:avLst>
              <a:gd name="adj" fmla="val 1304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Text 3"/>
          <p:cNvSpPr txBox="1"/>
          <p:nvPr/>
        </p:nvSpPr>
        <p:spPr>
          <a:xfrm>
            <a:off x="914400" y="1874520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NÉ COMME UNE INSULTE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94560"/>
            <a:ext cx="53035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Utilisé au départ par les anti-dreyfusards comme une critique, le mot « intellectuel » désigne les écrivains, juristes et universitaires qui prennent position publiquement.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  </a:t>
            </a:r>
            <a:endParaRPr lang="en-US" sz="1400" dirty="0"/>
          </a:p>
          <a:p>
            <a:pPr marL="0" indent="0">
              <a:buNone/>
            </a:pPr>
            <a:r>
              <a:rPr lang="en-US" sz="1100" i="1" u="sng" dirty="0">
                <a:solidFill>
                  <a:srgbClr val="B08D57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(6:24)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3794760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ILS S'ENGAGENT DANS LE CAMP DREYFUS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114800"/>
            <a:ext cx="53035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Écrivains : </a:t>
            </a:r>
            <a:r>
              <a:rPr lang="en-US" sz="14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Émile Zola, Anatole France, Octave Mirbeau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Politiques : </a:t>
            </a:r>
            <a:r>
              <a:rPr lang="en-US" sz="14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Georges Clemenceau, Jean Jaurès, Léon Blum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720840" y="1645920"/>
            <a:ext cx="4800600" cy="2514600"/>
          </a:xfrm>
          <a:prstGeom prst="roundRect">
            <a:avLst>
              <a:gd name="adj" fmla="val 1818"/>
            </a:avLst>
          </a:prstGeom>
          <a:solidFill>
            <a:srgbClr val="F5F3EE"/>
          </a:solidFill>
          <a:ln/>
          <a:effectLst>
            <a:outerShdw blurRad="127000" dist="38100" dir="5400000" algn="bl" rotWithShape="0">
              <a:srgbClr val="1B2A4A">
                <a:alpha val="18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pic>
        <p:nvPicPr>
          <p:cNvPr id="10" name="Image 0" descr="/home/claude/dreyfus2/img/dreyfus_zol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5025" y="1755648"/>
            <a:ext cx="3672230" cy="2295144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6720840" y="4251960"/>
            <a:ext cx="4800600" cy="1600200"/>
          </a:xfrm>
          <a:prstGeom prst="roundRect">
            <a:avLst>
              <a:gd name="adj" fmla="val 2857"/>
            </a:avLst>
          </a:prstGeom>
          <a:solidFill>
            <a:srgbClr val="F5F3EE"/>
          </a:solidFill>
          <a:ln/>
          <a:effectLst>
            <a:outerShdw blurRad="127000" dist="38100" dir="5400000" algn="bl" rotWithShape="0">
              <a:srgbClr val="1B2A4A">
                <a:alpha val="18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pic>
        <p:nvPicPr>
          <p:cNvPr id="12" name="Image 1" descr="/home/claude/dreyfus2/img/picquart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2392" y="4361688"/>
            <a:ext cx="997496" cy="138074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8B1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8:19 — BILAN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Les conséquences majeures de l'affaire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3611880" cy="3977640"/>
          </a:xfrm>
          <a:prstGeom prst="roundRect">
            <a:avLst>
              <a:gd name="adj" fmla="val 1519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Text 3"/>
          <p:cNvSpPr txBox="1"/>
          <p:nvPr/>
        </p:nvSpPr>
        <p:spPr>
          <a:xfrm>
            <a:off x="914400" y="201168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FAIT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86000"/>
            <a:ext cx="3063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combat pour la justice et la défense des citoyens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2308860" y="3429000"/>
            <a:ext cx="274320" cy="274320"/>
          </a:xfrm>
          <a:prstGeom prst="ellipse">
            <a:avLst/>
          </a:prstGeom>
          <a:solidFill>
            <a:srgbClr val="8B1E3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6"/>
          <p:cNvSpPr txBox="1"/>
          <p:nvPr/>
        </p:nvSpPr>
        <p:spPr>
          <a:xfrm>
            <a:off x="2308860" y="342900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↓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914400" y="388620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CONSÉQUENCE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914400" y="4160520"/>
            <a:ext cx="3063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Naissance de la Ligue pour la défense des droits de l'homme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</a:rPr>
              <a:t> </a:t>
            </a:r>
            <a:endParaRPr lang="en-US" sz="1300" dirty="0"/>
          </a:p>
          <a:p>
            <a:pPr marL="0" indent="0">
              <a:buNone/>
            </a:pPr>
            <a:r>
              <a:rPr lang="en-US" sz="1100" i="1" u="sng" dirty="0">
                <a:solidFill>
                  <a:srgbClr val="B08D57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(8:47)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389120" y="1783080"/>
            <a:ext cx="3611880" cy="3977640"/>
          </a:xfrm>
          <a:prstGeom prst="roundRect">
            <a:avLst>
              <a:gd name="adj" fmla="val 1519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Text 10"/>
          <p:cNvSpPr txBox="1"/>
          <p:nvPr/>
        </p:nvSpPr>
        <p:spPr>
          <a:xfrm>
            <a:off x="4663440" y="201168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FAIT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4663440" y="2286000"/>
            <a:ext cx="3063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déchaînement de la haine antisémite en France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6057900" y="3429000"/>
            <a:ext cx="274320" cy="274320"/>
          </a:xfrm>
          <a:prstGeom prst="ellipse">
            <a:avLst/>
          </a:prstGeom>
          <a:solidFill>
            <a:srgbClr val="8B1E3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5" name="Text 13"/>
          <p:cNvSpPr txBox="1"/>
          <p:nvPr/>
        </p:nvSpPr>
        <p:spPr>
          <a:xfrm>
            <a:off x="6057900" y="342900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↓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4663440" y="388620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CONSÉQUENCE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4663440" y="4160520"/>
            <a:ext cx="3063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Cet antisémitisme trouvera son accomplissement sous le régime de Vichy (1940)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</a:rPr>
              <a:t> </a:t>
            </a:r>
            <a:endParaRPr lang="en-US" sz="1300" dirty="0"/>
          </a:p>
          <a:p>
            <a:pPr marL="0" indent="0">
              <a:buNone/>
            </a:pPr>
            <a:r>
              <a:rPr lang="en-US" sz="1100" i="1" u="sng" dirty="0">
                <a:solidFill>
                  <a:srgbClr val="B08D57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(8:29)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8138160" y="1783080"/>
            <a:ext cx="3611880" cy="3977640"/>
          </a:xfrm>
          <a:prstGeom prst="roundRect">
            <a:avLst>
              <a:gd name="adj" fmla="val 1519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9" name="Text 17"/>
          <p:cNvSpPr txBox="1"/>
          <p:nvPr/>
        </p:nvSpPr>
        <p:spPr>
          <a:xfrm>
            <a:off x="8412480" y="201168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FAIT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8412480" y="2286000"/>
            <a:ext cx="3063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présence du journaliste Théodor Herzl au procès</a:t>
            </a:r>
            <a:endParaRPr lang="en-US" sz="1450" dirty="0"/>
          </a:p>
        </p:txBody>
      </p:sp>
      <p:sp>
        <p:nvSpPr>
          <p:cNvPr id="21" name="Shape 19"/>
          <p:cNvSpPr/>
          <p:nvPr/>
        </p:nvSpPr>
        <p:spPr>
          <a:xfrm>
            <a:off x="9806940" y="3429000"/>
            <a:ext cx="274320" cy="274320"/>
          </a:xfrm>
          <a:prstGeom prst="ellipse">
            <a:avLst/>
          </a:prstGeom>
          <a:solidFill>
            <a:srgbClr val="8B1E3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2" name="Text 20"/>
          <p:cNvSpPr txBox="1"/>
          <p:nvPr/>
        </p:nvSpPr>
        <p:spPr>
          <a:xfrm>
            <a:off x="9806940" y="342900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↓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8412480" y="388620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CONSÉQUENCE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8412480" y="4160520"/>
            <a:ext cx="3063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Herzl décide de créer un territoire pour les Juifs : la création d'Israël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</a:rPr>
              <a:t> </a:t>
            </a:r>
            <a:endParaRPr lang="en-US" sz="1300" dirty="0"/>
          </a:p>
          <a:p>
            <a:pPr marL="0" indent="0">
              <a:buNone/>
            </a:pPr>
            <a:r>
              <a:rPr lang="en-US" sz="1100" i="1" u="sng" dirty="0">
                <a:solidFill>
                  <a:srgbClr val="B08D57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(8:59)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8B1E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PRODUCTION ORALE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grand débat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463040"/>
            <a:ext cx="4206240" cy="4617720"/>
          </a:xfrm>
          <a:prstGeom prst="roundRect">
            <a:avLst>
              <a:gd name="adj" fmla="val 1087"/>
            </a:avLst>
          </a:prstGeom>
          <a:solidFill>
            <a:srgbClr val="F5F3EE"/>
          </a:solidFill>
          <a:ln/>
          <a:effectLst>
            <a:outerShdw blurRad="127000" dist="38100" dir="5400000" algn="bl" rotWithShape="0">
              <a:srgbClr val="1B2A4A">
                <a:alpha val="18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pic>
        <p:nvPicPr>
          <p:cNvPr id="5" name="Image 0" descr="/home/claude/dreyfus2/img/caricature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732" y="1572768"/>
            <a:ext cx="3448936" cy="4398264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120640" y="1463040"/>
            <a:ext cx="6400800" cy="1417320"/>
          </a:xfrm>
          <a:prstGeom prst="roundRect">
            <a:avLst>
              <a:gd name="adj" fmla="val 3871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Text 4"/>
          <p:cNvSpPr txBox="1"/>
          <p:nvPr/>
        </p:nvSpPr>
        <p:spPr>
          <a:xfrm>
            <a:off x="5394960" y="1627632"/>
            <a:ext cx="5852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SUJET A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394960" y="1920240"/>
            <a:ext cx="5852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politique peut-elle encore diviser des familles ou des amitiés aujourd'hui ? Donnez un exemple concret.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5120640" y="3063240"/>
            <a:ext cx="6400800" cy="1417320"/>
          </a:xfrm>
          <a:prstGeom prst="roundRect">
            <a:avLst>
              <a:gd name="adj" fmla="val 3871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" name="Text 7"/>
          <p:cNvSpPr txBox="1"/>
          <p:nvPr/>
        </p:nvSpPr>
        <p:spPr>
          <a:xfrm>
            <a:off x="5394960" y="3227832"/>
            <a:ext cx="5852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SUJET B</a:t>
            </a:r>
            <a:endParaRPr lang="en-US" sz="1100" dirty="0"/>
          </a:p>
        </p:txBody>
      </p:sp>
      <p:sp>
        <p:nvSpPr>
          <p:cNvPr id="11" name="Text 8"/>
          <p:cNvSpPr txBox="1"/>
          <p:nvPr/>
        </p:nvSpPr>
        <p:spPr>
          <a:xfrm>
            <a:off x="5394960" y="3520440"/>
            <a:ext cx="5852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célébrité doit-elle utiliser sa popularité pour défendre des causes politiques, ou rester neutre ?</a:t>
            </a:r>
            <a:endParaRPr lang="en-US" sz="1350" dirty="0"/>
          </a:p>
        </p:txBody>
      </p:sp>
      <p:sp>
        <p:nvSpPr>
          <p:cNvPr id="12" name="Text 9"/>
          <p:cNvSpPr txBox="1"/>
          <p:nvPr/>
        </p:nvSpPr>
        <p:spPr>
          <a:xfrm>
            <a:off x="5120640" y="466344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groupe de 3 ou 4 : choisissez un sujet et préparez vos arguments.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1010</TotalTime>
  <Words>728</Words>
  <Application>Microsoft Macintosh PowerPoint</Application>
  <PresentationFormat>Grand écran</PresentationFormat>
  <Paragraphs>123</Paragraphs>
  <Slides>9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Cambria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Imen AMIRI</cp:lastModifiedBy>
  <cp:revision>1</cp:revision>
  <dcterms:created xsi:type="dcterms:W3CDTF">2026-09-14T19:14:29Z</dcterms:created>
  <dcterms:modified xsi:type="dcterms:W3CDTF">2026-09-15T12:06:22Z</dcterms:modified>
</cp:coreProperties>
</file>