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6274-BF0B-184E-848F-830B1B40F324}" type="datetimeFigureOut">
              <a:rPr lang="en-US" smtClean="0"/>
              <a:t>15/09/21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6EB-8728-7243-A0AD-2F91B8DED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3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6274-BF0B-184E-848F-830B1B40F324}" type="datetimeFigureOut">
              <a:rPr lang="en-US" smtClean="0"/>
              <a:t>15/09/21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6EB-8728-7243-A0AD-2F91B8DED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6274-BF0B-184E-848F-830B1B40F324}" type="datetimeFigureOut">
              <a:rPr lang="en-US" smtClean="0"/>
              <a:t>15/09/21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6EB-8728-7243-A0AD-2F91B8DED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5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6274-BF0B-184E-848F-830B1B40F324}" type="datetimeFigureOut">
              <a:rPr lang="en-US" smtClean="0"/>
              <a:t>15/09/21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6EB-8728-7243-A0AD-2F91B8DED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9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6274-BF0B-184E-848F-830B1B40F324}" type="datetimeFigureOut">
              <a:rPr lang="en-US" smtClean="0"/>
              <a:t>15/09/21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6EB-8728-7243-A0AD-2F91B8DED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6274-BF0B-184E-848F-830B1B40F324}" type="datetimeFigureOut">
              <a:rPr lang="en-US" smtClean="0"/>
              <a:t>15/09/21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6EB-8728-7243-A0AD-2F91B8DED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3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6274-BF0B-184E-848F-830B1B40F324}" type="datetimeFigureOut">
              <a:rPr lang="en-US" smtClean="0"/>
              <a:t>15/09/21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6EB-8728-7243-A0AD-2F91B8DED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1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6274-BF0B-184E-848F-830B1B40F324}" type="datetimeFigureOut">
              <a:rPr lang="en-US" smtClean="0"/>
              <a:t>15/09/21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6EB-8728-7243-A0AD-2F91B8DED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5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6274-BF0B-184E-848F-830B1B40F324}" type="datetimeFigureOut">
              <a:rPr lang="en-US" smtClean="0"/>
              <a:t>15/09/21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6EB-8728-7243-A0AD-2F91B8DED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6274-BF0B-184E-848F-830B1B40F324}" type="datetimeFigureOut">
              <a:rPr lang="en-US" smtClean="0"/>
              <a:t>15/09/21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6EB-8728-7243-A0AD-2F91B8DED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6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6274-BF0B-184E-848F-830B1B40F324}" type="datetimeFigureOut">
              <a:rPr lang="en-US" smtClean="0"/>
              <a:t>15/09/21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316EB-8728-7243-A0AD-2F91B8DED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4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6274-BF0B-184E-848F-830B1B40F324}" type="datetimeFigureOut">
              <a:rPr lang="en-US" smtClean="0"/>
              <a:t>15/09/21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316EB-8728-7243-A0AD-2F91B8DED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subjonctif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subjonctif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un mode,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 smtClean="0"/>
              <a:t>l’indicatif</a:t>
            </a:r>
            <a:r>
              <a:rPr lang="en-US" dirty="0" smtClean="0"/>
              <a:t>, le </a:t>
            </a:r>
            <a:r>
              <a:rPr lang="en-US" dirty="0" err="1" smtClean="0"/>
              <a:t>conditionnel</a:t>
            </a:r>
            <a:r>
              <a:rPr lang="en-US" dirty="0" smtClean="0"/>
              <a:t> et </a:t>
            </a:r>
            <a:r>
              <a:rPr lang="en-US" dirty="0" err="1" smtClean="0"/>
              <a:t>l’impératif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0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 smtClean="0">
              <a:solidFill>
                <a:srgbClr val="D92BD1"/>
              </a:solidFill>
            </a:endParaRPr>
          </a:p>
          <a:p>
            <a:pPr marL="0" indent="0">
              <a:buNone/>
            </a:pPr>
            <a:r>
              <a:rPr lang="en-US" sz="4400" dirty="0" err="1" smtClean="0">
                <a:solidFill>
                  <a:srgbClr val="D92BD1"/>
                </a:solidFill>
              </a:rPr>
              <a:t>Autre</a:t>
            </a:r>
            <a:r>
              <a:rPr lang="en-US" sz="4400" dirty="0" smtClean="0">
                <a:solidFill>
                  <a:srgbClr val="D92BD1"/>
                </a:solidFill>
              </a:rPr>
              <a:t> bonne nouvelle : </a:t>
            </a:r>
            <a:r>
              <a:rPr lang="en-US" sz="4400" dirty="0" err="1" smtClean="0">
                <a:solidFill>
                  <a:srgbClr val="D92BD1"/>
                </a:solidFill>
              </a:rPr>
              <a:t>il</a:t>
            </a:r>
            <a:r>
              <a:rPr lang="en-US" sz="4400" dirty="0" smtClean="0">
                <a:solidFill>
                  <a:srgbClr val="D92BD1"/>
                </a:solidFill>
              </a:rPr>
              <a:t> </a:t>
            </a:r>
            <a:r>
              <a:rPr lang="en-US" sz="4400" dirty="0" err="1" smtClean="0">
                <a:solidFill>
                  <a:srgbClr val="D92BD1"/>
                </a:solidFill>
              </a:rPr>
              <a:t>n’y</a:t>
            </a:r>
            <a:r>
              <a:rPr lang="en-US" sz="4400" dirty="0" smtClean="0">
                <a:solidFill>
                  <a:srgbClr val="D92BD1"/>
                </a:solidFill>
              </a:rPr>
              <a:t> a pas de </a:t>
            </a:r>
            <a:r>
              <a:rPr lang="en-US" sz="4400" dirty="0" err="1" smtClean="0">
                <a:solidFill>
                  <a:srgbClr val="D92BD1"/>
                </a:solidFill>
              </a:rPr>
              <a:t>subjonctif</a:t>
            </a:r>
            <a:r>
              <a:rPr lang="en-US" sz="4400" dirty="0" smtClean="0">
                <a:solidFill>
                  <a:srgbClr val="D92BD1"/>
                </a:solidFill>
              </a:rPr>
              <a:t> </a:t>
            </a:r>
            <a:r>
              <a:rPr lang="en-US" sz="4400" dirty="0" err="1" smtClean="0">
                <a:solidFill>
                  <a:srgbClr val="D92BD1"/>
                </a:solidFill>
              </a:rPr>
              <a:t>futur</a:t>
            </a:r>
            <a:r>
              <a:rPr lang="en-US" sz="4400" dirty="0">
                <a:solidFill>
                  <a:srgbClr val="D92BD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194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formation du </a:t>
            </a:r>
            <a:r>
              <a:rPr lang="en-US" dirty="0" err="1" smtClean="0"/>
              <a:t>subjonctif</a:t>
            </a:r>
            <a:r>
              <a:rPr lang="en-US" dirty="0" smtClean="0"/>
              <a:t> </a:t>
            </a:r>
            <a:r>
              <a:rPr lang="en-US" dirty="0" err="1" smtClean="0"/>
              <a:t>présent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/>
              <a:t>Le radical (</a:t>
            </a:r>
            <a:r>
              <a:rPr lang="en-US" sz="4400" i="1" dirty="0" smtClean="0"/>
              <a:t>stem</a:t>
            </a:r>
            <a:r>
              <a:rPr lang="en-US" sz="4400" dirty="0" smtClean="0"/>
              <a:t>) du </a:t>
            </a:r>
            <a:r>
              <a:rPr lang="en-US" sz="4400" dirty="0" err="1" smtClean="0"/>
              <a:t>subjonctif</a:t>
            </a:r>
            <a:r>
              <a:rPr lang="en-US" sz="4400" dirty="0" smtClean="0"/>
              <a:t> </a:t>
            </a:r>
            <a:r>
              <a:rPr lang="en-US" sz="4400" dirty="0" err="1" smtClean="0"/>
              <a:t>présent</a:t>
            </a:r>
            <a:r>
              <a:rPr lang="en-US" sz="4400" dirty="0" smtClean="0"/>
              <a:t> </a:t>
            </a:r>
            <a:r>
              <a:rPr lang="en-US" sz="4400" dirty="0" err="1" smtClean="0"/>
              <a:t>est</a:t>
            </a:r>
            <a:r>
              <a:rPr lang="en-US" sz="4400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58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formation du </a:t>
            </a:r>
            <a:r>
              <a:rPr lang="en-US" dirty="0" err="1" smtClean="0"/>
              <a:t>subjonctif</a:t>
            </a:r>
            <a:r>
              <a:rPr lang="en-US" dirty="0" smtClean="0"/>
              <a:t> </a:t>
            </a:r>
            <a:r>
              <a:rPr lang="en-US" dirty="0" err="1" smtClean="0"/>
              <a:t>présent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/>
              <a:t>Le radical (</a:t>
            </a:r>
            <a:r>
              <a:rPr lang="en-US" sz="4400" i="1" dirty="0" smtClean="0"/>
              <a:t>stem</a:t>
            </a:r>
            <a:r>
              <a:rPr lang="en-US" sz="4400" dirty="0" smtClean="0"/>
              <a:t>) du </a:t>
            </a:r>
            <a:r>
              <a:rPr lang="en-US" sz="4400" dirty="0" err="1" smtClean="0"/>
              <a:t>subjonctif</a:t>
            </a:r>
            <a:r>
              <a:rPr lang="en-US" sz="4400" dirty="0" smtClean="0"/>
              <a:t> </a:t>
            </a:r>
            <a:r>
              <a:rPr lang="en-US" sz="4400" dirty="0" err="1" smtClean="0"/>
              <a:t>présent</a:t>
            </a:r>
            <a:r>
              <a:rPr lang="en-US" sz="4400" dirty="0" smtClean="0"/>
              <a:t> </a:t>
            </a:r>
            <a:r>
              <a:rPr lang="en-US" sz="4400" dirty="0" err="1" smtClean="0"/>
              <a:t>est</a:t>
            </a:r>
            <a:r>
              <a:rPr lang="en-US" sz="4400" dirty="0" smtClean="0"/>
              <a:t> </a:t>
            </a:r>
            <a:r>
              <a:rPr lang="en-US" sz="4400" dirty="0" err="1" smtClean="0"/>
              <a:t>celui</a:t>
            </a:r>
            <a:r>
              <a:rPr lang="en-US" sz="4400" dirty="0" smtClean="0"/>
              <a:t> de la 3ème </a:t>
            </a:r>
            <a:r>
              <a:rPr lang="en-US" sz="4400" dirty="0" err="1" smtClean="0"/>
              <a:t>personne</a:t>
            </a:r>
            <a:r>
              <a:rPr lang="en-US" sz="4400" dirty="0" smtClean="0"/>
              <a:t> du </a:t>
            </a:r>
            <a:r>
              <a:rPr lang="en-US" sz="4400" dirty="0" err="1" smtClean="0"/>
              <a:t>pluriel</a:t>
            </a:r>
            <a:r>
              <a:rPr lang="en-US" sz="4400" dirty="0" smtClean="0"/>
              <a:t> du </a:t>
            </a:r>
            <a:r>
              <a:rPr lang="en-US" sz="4400" dirty="0" err="1" smtClean="0"/>
              <a:t>présent</a:t>
            </a:r>
            <a:r>
              <a:rPr lang="en-US" sz="4400" dirty="0" smtClean="0"/>
              <a:t> de </a:t>
            </a:r>
            <a:r>
              <a:rPr lang="en-US" sz="4400" dirty="0" err="1" smtClean="0"/>
              <a:t>l’indicatif</a:t>
            </a:r>
            <a:r>
              <a:rPr lang="en-US" sz="4400" dirty="0" smtClean="0"/>
              <a:t> : </a:t>
            </a:r>
          </a:p>
          <a:p>
            <a:pPr marL="0" indent="0">
              <a:buNone/>
            </a:pPr>
            <a:endParaRPr lang="en-US" sz="4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74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formation du </a:t>
            </a:r>
            <a:r>
              <a:rPr lang="en-US" dirty="0" err="1" smtClean="0"/>
              <a:t>subjonctif</a:t>
            </a:r>
            <a:r>
              <a:rPr lang="en-US" dirty="0" smtClean="0"/>
              <a:t> </a:t>
            </a:r>
            <a:r>
              <a:rPr lang="en-US" dirty="0" err="1" smtClean="0"/>
              <a:t>présent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Premier </a:t>
            </a:r>
            <a:r>
              <a:rPr lang="en-US" dirty="0" err="1" smtClean="0"/>
              <a:t>groupe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--</a:t>
            </a:r>
            <a:r>
              <a:rPr lang="en-US" dirty="0" err="1" smtClean="0"/>
              <a:t>er</a:t>
            </a:r>
            <a:r>
              <a:rPr lang="en-US" dirty="0" smtClean="0"/>
              <a:t>  </a:t>
            </a:r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chantent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CHANT-</a:t>
            </a:r>
          </a:p>
          <a:p>
            <a:r>
              <a:rPr lang="en-US" dirty="0" err="1" smtClean="0">
                <a:sym typeface="Wingdings"/>
              </a:rPr>
              <a:t>Deuxième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groupe</a:t>
            </a:r>
            <a:r>
              <a:rPr lang="en-US" dirty="0" smtClean="0">
                <a:sym typeface="Wingdings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--</a:t>
            </a:r>
            <a:r>
              <a:rPr lang="en-US" dirty="0" err="1" smtClean="0">
                <a:sym typeface="Wingdings"/>
              </a:rPr>
              <a:t>ir</a:t>
            </a:r>
            <a:r>
              <a:rPr lang="en-US" dirty="0" smtClean="0">
                <a:sym typeface="Wingdings"/>
              </a:rPr>
              <a:t>  </a:t>
            </a:r>
            <a:r>
              <a:rPr lang="en-US" dirty="0" err="1" smtClean="0">
                <a:sym typeface="Wingdings"/>
              </a:rPr>
              <a:t>ils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finissent</a:t>
            </a:r>
            <a:r>
              <a:rPr lang="en-US" dirty="0" smtClean="0">
                <a:sym typeface="Wingdings"/>
              </a:rPr>
              <a:t>  FINISS-</a:t>
            </a:r>
          </a:p>
          <a:p>
            <a:r>
              <a:rPr lang="en-US" dirty="0" err="1" smtClean="0">
                <a:sym typeface="Wingdings"/>
              </a:rPr>
              <a:t>Troisième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groupe</a:t>
            </a:r>
            <a:r>
              <a:rPr lang="en-US" dirty="0" smtClean="0">
                <a:sym typeface="Wingdings"/>
              </a:rPr>
              <a:t> (</a:t>
            </a:r>
            <a:r>
              <a:rPr lang="en-US" dirty="0" err="1" smtClean="0">
                <a:sym typeface="Wingdings"/>
              </a:rPr>
              <a:t>verbes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réguliers</a:t>
            </a:r>
            <a:r>
              <a:rPr lang="en-US" dirty="0" smtClean="0">
                <a:sym typeface="Wingdings"/>
              </a:rPr>
              <a:t>):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--re  </a:t>
            </a:r>
            <a:r>
              <a:rPr lang="en-US" dirty="0" err="1" smtClean="0">
                <a:sym typeface="Wingdings"/>
              </a:rPr>
              <a:t>elles</a:t>
            </a:r>
            <a:r>
              <a:rPr lang="en-US" dirty="0" smtClean="0">
                <a:sym typeface="Wingdings"/>
              </a:rPr>
              <a:t> descendent  DESCEND-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073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formation du </a:t>
            </a:r>
            <a:r>
              <a:rPr lang="en-US" dirty="0" err="1" smtClean="0"/>
              <a:t>subjonctif</a:t>
            </a:r>
            <a:r>
              <a:rPr lang="en-US" dirty="0" smtClean="0"/>
              <a:t> </a:t>
            </a:r>
            <a:r>
              <a:rPr lang="en-US" dirty="0" err="1" smtClean="0"/>
              <a:t>présent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terminaisons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: </a:t>
            </a:r>
          </a:p>
          <a:p>
            <a:endParaRPr lang="en-US" dirty="0"/>
          </a:p>
          <a:p>
            <a:r>
              <a:rPr lang="en-US" dirty="0" smtClean="0"/>
              <a:t>--</a:t>
            </a:r>
            <a:r>
              <a:rPr lang="en-US" dirty="0" smtClean="0">
                <a:solidFill>
                  <a:srgbClr val="3366FF"/>
                </a:solidFill>
              </a:rPr>
              <a:t>e</a:t>
            </a:r>
            <a:r>
              <a:rPr lang="en-US" dirty="0" smtClean="0"/>
              <a:t>							--</a:t>
            </a:r>
            <a:r>
              <a:rPr lang="en-US" dirty="0" smtClean="0">
                <a:solidFill>
                  <a:srgbClr val="FF6600"/>
                </a:solidFill>
              </a:rPr>
              <a:t>ions</a:t>
            </a:r>
          </a:p>
          <a:p>
            <a:r>
              <a:rPr lang="en-US" dirty="0" smtClean="0"/>
              <a:t>--</a:t>
            </a:r>
            <a:r>
              <a:rPr lang="en-US" dirty="0" err="1" smtClean="0">
                <a:solidFill>
                  <a:srgbClr val="3366FF"/>
                </a:solidFill>
              </a:rPr>
              <a:t>es</a:t>
            </a:r>
            <a:r>
              <a:rPr lang="en-US" dirty="0" smtClean="0"/>
              <a:t>						--</a:t>
            </a:r>
            <a:r>
              <a:rPr lang="en-US" dirty="0" err="1" smtClean="0">
                <a:solidFill>
                  <a:srgbClr val="FF6600"/>
                </a:solidFill>
              </a:rPr>
              <a:t>iez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--</a:t>
            </a:r>
            <a:r>
              <a:rPr lang="en-US" dirty="0" smtClean="0">
                <a:solidFill>
                  <a:srgbClr val="3366FF"/>
                </a:solidFill>
              </a:rPr>
              <a:t>e	</a:t>
            </a:r>
            <a:r>
              <a:rPr lang="en-US" dirty="0" smtClean="0"/>
              <a:t>						--</a:t>
            </a:r>
            <a:r>
              <a:rPr lang="en-US" dirty="0" err="1" smtClean="0">
                <a:solidFill>
                  <a:srgbClr val="3366FF"/>
                </a:solidFill>
              </a:rPr>
              <a:t>ent</a:t>
            </a:r>
            <a:endParaRPr lang="en-US" dirty="0" smtClean="0">
              <a:solidFill>
                <a:srgbClr val="3366FF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ressemblent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quoi?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0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formation du </a:t>
            </a:r>
            <a:r>
              <a:rPr lang="en-US" dirty="0" err="1" smtClean="0"/>
              <a:t>subjonctif</a:t>
            </a:r>
            <a:r>
              <a:rPr lang="en-US" dirty="0" smtClean="0"/>
              <a:t> </a:t>
            </a:r>
            <a:r>
              <a:rPr lang="en-US" dirty="0" err="1" smtClean="0"/>
              <a:t>présent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terminaisons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: </a:t>
            </a:r>
          </a:p>
          <a:p>
            <a:endParaRPr lang="en-US" dirty="0"/>
          </a:p>
          <a:p>
            <a:r>
              <a:rPr lang="en-US" dirty="0" smtClean="0"/>
              <a:t>--</a:t>
            </a:r>
            <a:r>
              <a:rPr lang="en-US" dirty="0" smtClean="0">
                <a:solidFill>
                  <a:srgbClr val="3366FF"/>
                </a:solidFill>
              </a:rPr>
              <a:t>e</a:t>
            </a:r>
            <a:r>
              <a:rPr lang="en-US" dirty="0" smtClean="0"/>
              <a:t>							--</a:t>
            </a:r>
            <a:r>
              <a:rPr lang="en-US" dirty="0" smtClean="0">
                <a:solidFill>
                  <a:srgbClr val="FF6600"/>
                </a:solidFill>
              </a:rPr>
              <a:t>ions</a:t>
            </a:r>
          </a:p>
          <a:p>
            <a:r>
              <a:rPr lang="en-US" dirty="0" smtClean="0"/>
              <a:t>--</a:t>
            </a:r>
            <a:r>
              <a:rPr lang="en-US" dirty="0" err="1" smtClean="0">
                <a:solidFill>
                  <a:srgbClr val="3366FF"/>
                </a:solidFill>
              </a:rPr>
              <a:t>es</a:t>
            </a:r>
            <a:r>
              <a:rPr lang="en-US" dirty="0" smtClean="0"/>
              <a:t>						--</a:t>
            </a:r>
            <a:r>
              <a:rPr lang="en-US" dirty="0" err="1" smtClean="0">
                <a:solidFill>
                  <a:srgbClr val="FF6600"/>
                </a:solidFill>
              </a:rPr>
              <a:t>iez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--</a:t>
            </a:r>
            <a:r>
              <a:rPr lang="en-US" dirty="0" smtClean="0">
                <a:solidFill>
                  <a:srgbClr val="3366FF"/>
                </a:solidFill>
              </a:rPr>
              <a:t>e</a:t>
            </a:r>
            <a:r>
              <a:rPr lang="en-US" dirty="0" smtClean="0"/>
              <a:t>							--</a:t>
            </a:r>
            <a:r>
              <a:rPr lang="en-US" dirty="0" err="1" smtClean="0">
                <a:solidFill>
                  <a:srgbClr val="3366FF"/>
                </a:solidFill>
              </a:rPr>
              <a:t>ent</a:t>
            </a:r>
            <a:endParaRPr lang="en-US" dirty="0" smtClean="0">
              <a:solidFill>
                <a:srgbClr val="3366FF"/>
              </a:solidFill>
            </a:endParaRPr>
          </a:p>
          <a:p>
            <a:endParaRPr lang="en-US" dirty="0"/>
          </a:p>
          <a:p>
            <a:r>
              <a:rPr lang="en-US" dirty="0" err="1" smtClean="0"/>
              <a:t>Elles</a:t>
            </a:r>
            <a:r>
              <a:rPr lang="en-US" dirty="0" smtClean="0"/>
              <a:t> </a:t>
            </a:r>
            <a:r>
              <a:rPr lang="en-US" dirty="0" err="1" smtClean="0"/>
              <a:t>ressemblent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quoi? Aux </a:t>
            </a:r>
            <a:r>
              <a:rPr lang="en-US" dirty="0" err="1" smtClean="0"/>
              <a:t>terminaisons</a:t>
            </a:r>
            <a:r>
              <a:rPr lang="en-US" dirty="0" smtClean="0"/>
              <a:t> du </a:t>
            </a:r>
            <a:r>
              <a:rPr lang="en-US" dirty="0" err="1" smtClean="0">
                <a:solidFill>
                  <a:srgbClr val="3366FF"/>
                </a:solidFill>
              </a:rPr>
              <a:t>présent</a:t>
            </a:r>
            <a:r>
              <a:rPr lang="en-US" dirty="0" smtClean="0">
                <a:solidFill>
                  <a:srgbClr val="3366FF"/>
                </a:solidFill>
              </a:rPr>
              <a:t> de </a:t>
            </a:r>
            <a:r>
              <a:rPr lang="en-US" dirty="0" err="1" smtClean="0">
                <a:solidFill>
                  <a:srgbClr val="3366FF"/>
                </a:solidFill>
              </a:rPr>
              <a:t>l’indicatif</a:t>
            </a:r>
            <a:r>
              <a:rPr lang="en-US" dirty="0" smtClean="0">
                <a:solidFill>
                  <a:srgbClr val="3366FF"/>
                </a:solidFill>
              </a:rPr>
              <a:t> des </a:t>
            </a:r>
            <a:r>
              <a:rPr lang="en-US" dirty="0" err="1" smtClean="0">
                <a:solidFill>
                  <a:srgbClr val="3366FF"/>
                </a:solidFill>
              </a:rPr>
              <a:t>verbes</a:t>
            </a:r>
            <a:r>
              <a:rPr lang="en-US" dirty="0" smtClean="0">
                <a:solidFill>
                  <a:srgbClr val="3366FF"/>
                </a:solidFill>
              </a:rPr>
              <a:t> en --</a:t>
            </a:r>
            <a:r>
              <a:rPr lang="en-US" dirty="0" err="1" smtClean="0">
                <a:solidFill>
                  <a:srgbClr val="3366FF"/>
                </a:solidFill>
              </a:rPr>
              <a:t>er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et de </a:t>
            </a:r>
            <a:r>
              <a:rPr lang="en-US" dirty="0" err="1" smtClean="0"/>
              <a:t>l</a:t>
            </a:r>
            <a:r>
              <a:rPr lang="en-US" dirty="0" err="1" smtClean="0">
                <a:solidFill>
                  <a:srgbClr val="FF6600"/>
                </a:solidFill>
              </a:rPr>
              <a:t>’imparfait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0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majorité</a:t>
            </a:r>
            <a:r>
              <a:rPr lang="en-US" dirty="0" smtClean="0"/>
              <a:t> des </a:t>
            </a:r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suivent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règle</a:t>
            </a:r>
            <a:r>
              <a:rPr lang="en-US" dirty="0" smtClean="0"/>
              <a:t> de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513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New York / </a:t>
            </a:r>
            <a:r>
              <a:rPr lang="en-US" sz="2400" dirty="0" err="1" smtClean="0"/>
              <a:t>dans</a:t>
            </a:r>
            <a:r>
              <a:rPr lang="en-US" sz="2400" dirty="0" smtClean="0"/>
              <a:t> ma </a:t>
            </a:r>
            <a:r>
              <a:rPr lang="en-US" sz="2400" dirty="0" err="1" smtClean="0"/>
              <a:t>ville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vaut</a:t>
            </a:r>
            <a:r>
              <a:rPr lang="en-US" sz="2400" dirty="0" smtClean="0"/>
              <a:t> </a:t>
            </a:r>
            <a:r>
              <a:rPr lang="en-US" sz="2400" dirty="0" err="1" smtClean="0"/>
              <a:t>mieux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vous</a:t>
            </a:r>
            <a:r>
              <a:rPr lang="en-US" sz="2400" dirty="0" smtClean="0"/>
              <a:t> _____________ (ne pas </a:t>
            </a:r>
            <a:r>
              <a:rPr lang="en-US" sz="2400" dirty="0" err="1" smtClean="0"/>
              <a:t>conduire</a:t>
            </a:r>
            <a:r>
              <a:rPr lang="en-US" sz="2400" dirty="0" smtClean="0"/>
              <a:t>)…</a:t>
            </a:r>
          </a:p>
          <a:p>
            <a:pPr marL="0" indent="0">
              <a:buNone/>
            </a:pPr>
            <a:r>
              <a:rPr lang="en-US" sz="2400" dirty="0" err="1"/>
              <a:t>i</a:t>
            </a:r>
            <a:r>
              <a:rPr lang="en-US" sz="2400" dirty="0" err="1" smtClean="0"/>
              <a:t>l</a:t>
            </a:r>
            <a:r>
              <a:rPr lang="en-US" sz="2400" dirty="0" smtClean="0"/>
              <a:t> </a:t>
            </a:r>
            <a:r>
              <a:rPr lang="en-US" sz="2400" dirty="0" err="1" smtClean="0"/>
              <a:t>faut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 _______________ (</a:t>
            </a:r>
            <a:r>
              <a:rPr lang="en-US" sz="2400" dirty="0" err="1" smtClean="0"/>
              <a:t>visiter</a:t>
            </a:r>
            <a:r>
              <a:rPr lang="en-US" sz="2400" dirty="0" smtClean="0"/>
              <a:t>) …</a:t>
            </a:r>
          </a:p>
          <a:p>
            <a:pPr marL="0" indent="0">
              <a:buNone/>
            </a:pPr>
            <a:r>
              <a:rPr lang="en-US" sz="2400" dirty="0" smtClean="0"/>
              <a:t>Il </a:t>
            </a:r>
            <a:r>
              <a:rPr lang="en-US" sz="2400" dirty="0" err="1" smtClean="0"/>
              <a:t>faudrait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je _______________ (</a:t>
            </a:r>
            <a:r>
              <a:rPr lang="en-US" sz="2400" dirty="0" err="1" smtClean="0"/>
              <a:t>te</a:t>
            </a:r>
            <a:r>
              <a:rPr lang="en-US" sz="2400" dirty="0" smtClean="0"/>
              <a:t> /</a:t>
            </a:r>
            <a:r>
              <a:rPr lang="en-US" sz="2400" dirty="0" err="1" smtClean="0"/>
              <a:t>vous</a:t>
            </a:r>
            <a:r>
              <a:rPr lang="en-US" sz="2400" dirty="0" smtClean="0"/>
              <a:t> </a:t>
            </a:r>
            <a:r>
              <a:rPr lang="en-US" sz="2400" dirty="0" err="1" smtClean="0"/>
              <a:t>montrer</a:t>
            </a:r>
            <a:r>
              <a:rPr lang="en-US" sz="2400" dirty="0" smtClean="0"/>
              <a:t>)…</a:t>
            </a:r>
          </a:p>
          <a:p>
            <a:pPr marL="0" indent="0">
              <a:buNone/>
            </a:pPr>
            <a:r>
              <a:rPr lang="en-US" sz="2400" dirty="0" err="1" smtClean="0"/>
              <a:t>Ce</a:t>
            </a:r>
            <a:r>
              <a:rPr lang="en-US" sz="2400" dirty="0" smtClean="0"/>
              <a:t> </a:t>
            </a:r>
            <a:r>
              <a:rPr lang="en-US" sz="2400" dirty="0" err="1" smtClean="0"/>
              <a:t>serait</a:t>
            </a:r>
            <a:r>
              <a:rPr lang="en-US" sz="2400" dirty="0" smtClean="0"/>
              <a:t> </a:t>
            </a:r>
            <a:r>
              <a:rPr lang="en-US" sz="2400" dirty="0" err="1" smtClean="0"/>
              <a:t>bien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vous</a:t>
            </a:r>
            <a:r>
              <a:rPr lang="en-US" sz="2400" dirty="0" smtClean="0"/>
              <a:t> ____________ (</a:t>
            </a:r>
            <a:r>
              <a:rPr lang="en-US" sz="2400" dirty="0" err="1" smtClean="0"/>
              <a:t>monter</a:t>
            </a:r>
            <a:r>
              <a:rPr lang="en-US" sz="2400" dirty="0" smtClean="0"/>
              <a:t>)…</a:t>
            </a:r>
          </a:p>
          <a:p>
            <a:pPr marL="0" indent="0">
              <a:buNone/>
            </a:pPr>
            <a:r>
              <a:rPr lang="en-US" sz="2400" dirty="0" err="1" smtClean="0"/>
              <a:t>C’est</a:t>
            </a:r>
            <a:r>
              <a:rPr lang="en-US" sz="2400" dirty="0" smtClean="0"/>
              <a:t> </a:t>
            </a:r>
            <a:r>
              <a:rPr lang="en-US" sz="2400" dirty="0" err="1" smtClean="0"/>
              <a:t>dommage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 _____________ (ne pas </a:t>
            </a:r>
            <a:r>
              <a:rPr lang="en-US" sz="2400" dirty="0" err="1" smtClean="0"/>
              <a:t>rester</a:t>
            </a:r>
            <a:r>
              <a:rPr lang="en-US" sz="2400" dirty="0" smtClean="0"/>
              <a:t>)…</a:t>
            </a:r>
          </a:p>
          <a:p>
            <a:pPr marL="0" indent="0">
              <a:buNone/>
            </a:pPr>
            <a:r>
              <a:rPr lang="en-US" sz="2400" dirty="0" smtClean="0"/>
              <a:t>Je </a:t>
            </a:r>
            <a:r>
              <a:rPr lang="en-US" sz="2400" dirty="0" err="1" smtClean="0"/>
              <a:t>voudrais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vous</a:t>
            </a:r>
            <a:r>
              <a:rPr lang="en-US" sz="2400" dirty="0" smtClean="0"/>
              <a:t> _____________ (me /nous dire)…</a:t>
            </a:r>
          </a:p>
          <a:p>
            <a:pPr marL="0" indent="0">
              <a:buNone/>
            </a:pPr>
            <a:r>
              <a:rPr lang="en-US" sz="2400" dirty="0" smtClean="0"/>
              <a:t>Il </a:t>
            </a:r>
            <a:r>
              <a:rPr lang="en-US" sz="2400" dirty="0" err="1" smtClean="0"/>
              <a:t>faut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je _________________ (</a:t>
            </a:r>
            <a:r>
              <a:rPr lang="en-US" sz="2400" dirty="0" err="1" smtClean="0"/>
              <a:t>écrire</a:t>
            </a:r>
            <a:r>
              <a:rPr lang="en-US" sz="2400" dirty="0" smtClean="0"/>
              <a:t>)…</a:t>
            </a:r>
          </a:p>
          <a:p>
            <a:pPr marL="0" indent="0">
              <a:buNone/>
            </a:pPr>
            <a:r>
              <a:rPr lang="en-US" sz="2400" dirty="0" smtClean="0"/>
              <a:t>Il ne </a:t>
            </a:r>
            <a:r>
              <a:rPr lang="en-US" sz="2400" dirty="0" err="1" smtClean="0"/>
              <a:t>faudrait</a:t>
            </a:r>
            <a:r>
              <a:rPr lang="en-US" sz="2400" dirty="0" smtClean="0"/>
              <a:t> pas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 ________________ (</a:t>
            </a:r>
            <a:r>
              <a:rPr lang="en-US" sz="2400" dirty="0" err="1" smtClean="0"/>
              <a:t>partir</a:t>
            </a:r>
            <a:r>
              <a:rPr lang="en-US" sz="2400" dirty="0" smtClean="0"/>
              <a:t>) … </a:t>
            </a:r>
          </a:p>
          <a:p>
            <a:pPr marL="0" indent="0">
              <a:buNone/>
            </a:pPr>
            <a:r>
              <a:rPr lang="en-US" sz="2400" dirty="0" smtClean="0"/>
              <a:t>Je </a:t>
            </a:r>
            <a:r>
              <a:rPr lang="en-US" sz="2400" dirty="0" err="1" smtClean="0"/>
              <a:t>suggère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vous</a:t>
            </a:r>
            <a:r>
              <a:rPr lang="en-US" sz="2400" dirty="0" smtClean="0"/>
              <a:t> ________________ (manger) …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045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majorité</a:t>
            </a:r>
            <a:r>
              <a:rPr lang="en-US" dirty="0" smtClean="0"/>
              <a:t> des </a:t>
            </a:r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suivent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règle</a:t>
            </a:r>
            <a:r>
              <a:rPr lang="en-US" dirty="0" smtClean="0"/>
              <a:t> de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513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New York / </a:t>
            </a:r>
            <a:r>
              <a:rPr lang="en-US" sz="2400" dirty="0" err="1" smtClean="0"/>
              <a:t>dans</a:t>
            </a:r>
            <a:r>
              <a:rPr lang="en-US" sz="2400" dirty="0" smtClean="0"/>
              <a:t> ma </a:t>
            </a:r>
            <a:r>
              <a:rPr lang="en-US" sz="2400" dirty="0" err="1" smtClean="0"/>
              <a:t>ville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vaut</a:t>
            </a:r>
            <a:r>
              <a:rPr lang="en-US" sz="2400" dirty="0" smtClean="0"/>
              <a:t> </a:t>
            </a:r>
            <a:r>
              <a:rPr lang="en-US" sz="2400" dirty="0" err="1" smtClean="0"/>
              <a:t>mieux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vous</a:t>
            </a:r>
            <a:r>
              <a:rPr lang="en-US" sz="2400" dirty="0" smtClean="0"/>
              <a:t> </a:t>
            </a:r>
            <a:r>
              <a:rPr lang="en-US" sz="2400" i="1" dirty="0" smtClean="0"/>
              <a:t>ne </a:t>
            </a:r>
            <a:r>
              <a:rPr lang="en-US" sz="2400" i="1" dirty="0" err="1" smtClean="0">
                <a:solidFill>
                  <a:srgbClr val="3366FF"/>
                </a:solidFill>
              </a:rPr>
              <a:t>conduisiez</a:t>
            </a:r>
            <a:r>
              <a:rPr lang="en-US" sz="2400" i="1" dirty="0" smtClean="0"/>
              <a:t> pas.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/>
              <a:t>i</a:t>
            </a:r>
            <a:r>
              <a:rPr lang="en-US" sz="2400" dirty="0" err="1" smtClean="0"/>
              <a:t>l</a:t>
            </a:r>
            <a:r>
              <a:rPr lang="en-US" sz="2400" dirty="0" smtClean="0"/>
              <a:t> </a:t>
            </a:r>
            <a:r>
              <a:rPr lang="en-US" sz="2400" dirty="0" err="1" smtClean="0"/>
              <a:t>faut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rgbClr val="3366FF"/>
                </a:solidFill>
              </a:rPr>
              <a:t>visites</a:t>
            </a:r>
            <a:r>
              <a:rPr lang="en-US" sz="2400" i="1" dirty="0" smtClean="0"/>
              <a:t> Central Park.</a:t>
            </a:r>
          </a:p>
          <a:p>
            <a:pPr marL="0" indent="0">
              <a:buNone/>
            </a:pPr>
            <a:r>
              <a:rPr lang="en-US" sz="2400" dirty="0" smtClean="0"/>
              <a:t>Il </a:t>
            </a:r>
            <a:r>
              <a:rPr lang="en-US" sz="2400" dirty="0" err="1" smtClean="0"/>
              <a:t>faudrait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je </a:t>
            </a:r>
            <a:r>
              <a:rPr lang="en-US" sz="2400" i="1" dirty="0" err="1" smtClean="0"/>
              <a:t>te</a:t>
            </a:r>
            <a:r>
              <a:rPr lang="en-US" sz="2400" i="1" dirty="0" smtClean="0"/>
              <a:t> </a:t>
            </a:r>
            <a:r>
              <a:rPr lang="en-US" sz="2400" i="1" dirty="0" err="1" smtClean="0">
                <a:solidFill>
                  <a:srgbClr val="3366FF"/>
                </a:solidFill>
              </a:rPr>
              <a:t>montre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Soho</a:t>
            </a:r>
            <a:r>
              <a:rPr lang="en-US" sz="2400" i="1" dirty="0" smtClean="0"/>
              <a:t>. </a:t>
            </a:r>
          </a:p>
          <a:p>
            <a:pPr marL="0" indent="0">
              <a:buNone/>
            </a:pPr>
            <a:r>
              <a:rPr lang="en-US" sz="2400" dirty="0" err="1" smtClean="0"/>
              <a:t>Ce</a:t>
            </a:r>
            <a:r>
              <a:rPr lang="en-US" sz="2400" dirty="0" smtClean="0"/>
              <a:t> </a:t>
            </a:r>
            <a:r>
              <a:rPr lang="en-US" sz="2400" dirty="0" err="1" smtClean="0"/>
              <a:t>serait</a:t>
            </a:r>
            <a:r>
              <a:rPr lang="en-US" sz="2400" dirty="0" smtClean="0"/>
              <a:t> </a:t>
            </a:r>
            <a:r>
              <a:rPr lang="en-US" sz="2400" dirty="0" err="1" smtClean="0"/>
              <a:t>bien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vous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rgbClr val="3366FF"/>
                </a:solidFill>
              </a:rPr>
              <a:t>montiez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l’Empire</a:t>
            </a:r>
            <a:r>
              <a:rPr lang="en-US" sz="2400" i="1" dirty="0" smtClean="0"/>
              <a:t> State Building.</a:t>
            </a:r>
          </a:p>
          <a:p>
            <a:pPr marL="0" indent="0">
              <a:buNone/>
            </a:pPr>
            <a:r>
              <a:rPr lang="en-US" sz="2400" dirty="0" err="1" smtClean="0"/>
              <a:t>C’est</a:t>
            </a:r>
            <a:r>
              <a:rPr lang="en-US" sz="2400" dirty="0" smtClean="0"/>
              <a:t> </a:t>
            </a:r>
            <a:r>
              <a:rPr lang="en-US" sz="2400" dirty="0" err="1" smtClean="0"/>
              <a:t>dommage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 </a:t>
            </a:r>
            <a:r>
              <a:rPr lang="en-US" sz="2400" i="1" dirty="0" smtClean="0"/>
              <a:t>ne </a:t>
            </a:r>
            <a:r>
              <a:rPr lang="en-US" sz="2400" i="1" dirty="0" err="1" smtClean="0">
                <a:solidFill>
                  <a:srgbClr val="3366FF"/>
                </a:solidFill>
              </a:rPr>
              <a:t>restes</a:t>
            </a:r>
            <a:r>
              <a:rPr lang="en-US" sz="2400" i="1" dirty="0" smtClean="0"/>
              <a:t> pas plus </a:t>
            </a:r>
            <a:r>
              <a:rPr lang="en-US" sz="2400" i="1" dirty="0" err="1" smtClean="0"/>
              <a:t>longtemps</a:t>
            </a:r>
            <a:r>
              <a:rPr lang="en-US" sz="2400" i="1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Je </a:t>
            </a:r>
            <a:r>
              <a:rPr lang="en-US" sz="2400" dirty="0" err="1" smtClean="0"/>
              <a:t>voudrais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vous</a:t>
            </a:r>
            <a:r>
              <a:rPr lang="en-US" sz="2400" dirty="0" smtClean="0"/>
              <a:t> </a:t>
            </a:r>
            <a:r>
              <a:rPr lang="en-US" sz="2400" i="1" dirty="0" smtClean="0"/>
              <a:t>nous </a:t>
            </a:r>
            <a:r>
              <a:rPr lang="en-US" sz="2400" i="1" dirty="0" err="1" smtClean="0">
                <a:solidFill>
                  <a:srgbClr val="3366FF"/>
                </a:solidFill>
              </a:rPr>
              <a:t>disiez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vous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voulez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voir</a:t>
            </a:r>
            <a:r>
              <a:rPr lang="en-US" sz="2400" i="1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Il </a:t>
            </a:r>
            <a:r>
              <a:rPr lang="en-US" sz="2400" dirty="0" err="1" smtClean="0"/>
              <a:t>faut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j</a:t>
            </a:r>
            <a:r>
              <a:rPr lang="en-US" sz="2400" i="1" dirty="0" err="1" smtClean="0"/>
              <a:t>’</a:t>
            </a:r>
            <a:r>
              <a:rPr lang="en-US" sz="2400" i="1" dirty="0" err="1" smtClean="0">
                <a:solidFill>
                  <a:srgbClr val="3366FF"/>
                </a:solidFill>
              </a:rPr>
              <a:t>écrive</a:t>
            </a:r>
            <a:r>
              <a:rPr lang="en-US" sz="2400" i="1" dirty="0" smtClean="0"/>
              <a:t> les </a:t>
            </a:r>
            <a:r>
              <a:rPr lang="en-US" sz="2400" i="1" dirty="0" err="1" smtClean="0"/>
              <a:t>adresses</a:t>
            </a:r>
            <a:r>
              <a:rPr lang="en-US" sz="2400" i="1" dirty="0" smtClean="0"/>
              <a:t> des </a:t>
            </a:r>
            <a:r>
              <a:rPr lang="en-US" sz="2400" i="1" dirty="0" err="1" smtClean="0"/>
              <a:t>meilleurs</a:t>
            </a:r>
            <a:r>
              <a:rPr lang="en-US" sz="2400" i="1" dirty="0" smtClean="0"/>
              <a:t> restaurants.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Il ne </a:t>
            </a:r>
            <a:r>
              <a:rPr lang="en-US" sz="2400" dirty="0" err="1" smtClean="0"/>
              <a:t>faudrait</a:t>
            </a:r>
            <a:r>
              <a:rPr lang="en-US" sz="2400" dirty="0" smtClean="0"/>
              <a:t> pas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tu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rgbClr val="3366FF"/>
                </a:solidFill>
              </a:rPr>
              <a:t>partes</a:t>
            </a:r>
            <a:r>
              <a:rPr lang="en-US" sz="2400" i="1" dirty="0" smtClean="0"/>
              <a:t> sans </a:t>
            </a:r>
            <a:r>
              <a:rPr lang="en-US" sz="2400" i="1" dirty="0" err="1" smtClean="0"/>
              <a:t>avoir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visité</a:t>
            </a:r>
            <a:r>
              <a:rPr lang="en-US" sz="2400" i="1" dirty="0" smtClean="0"/>
              <a:t> le Village. </a:t>
            </a:r>
          </a:p>
          <a:p>
            <a:pPr marL="0" indent="0">
              <a:buNone/>
            </a:pPr>
            <a:r>
              <a:rPr lang="en-US" sz="2400" dirty="0" smtClean="0"/>
              <a:t>Je </a:t>
            </a:r>
            <a:r>
              <a:rPr lang="en-US" sz="2400" dirty="0" err="1" smtClean="0"/>
              <a:t>suggère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vous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rgbClr val="3366FF"/>
                </a:solidFill>
              </a:rPr>
              <a:t>mangiez</a:t>
            </a:r>
            <a:r>
              <a:rPr lang="en-US" sz="2400" i="1" dirty="0" smtClean="0"/>
              <a:t> des bagels.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03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complètement</a:t>
            </a:r>
            <a:r>
              <a:rPr lang="en-US" dirty="0" smtClean="0"/>
              <a:t> </a:t>
            </a:r>
            <a:r>
              <a:rPr lang="en-US" dirty="0" err="1" smtClean="0"/>
              <a:t>irréguliers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Être</a:t>
            </a:r>
            <a:r>
              <a:rPr lang="en-US" dirty="0" smtClean="0"/>
              <a:t>							          </a:t>
            </a:r>
            <a:r>
              <a:rPr lang="en-US" dirty="0" err="1" smtClean="0"/>
              <a:t>Avoir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je </a:t>
            </a:r>
            <a:r>
              <a:rPr lang="en-US" dirty="0" err="1" smtClean="0"/>
              <a:t>sois</a:t>
            </a:r>
            <a:r>
              <a:rPr lang="en-US" dirty="0" smtClean="0"/>
              <a:t>								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j’aie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sois</a:t>
            </a:r>
            <a:r>
              <a:rPr lang="en-US" dirty="0" smtClean="0"/>
              <a:t>						     	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u’elle</a:t>
            </a:r>
            <a:r>
              <a:rPr lang="en-US" dirty="0" smtClean="0"/>
              <a:t> </a:t>
            </a:r>
            <a:r>
              <a:rPr lang="en-US" dirty="0" err="1" smtClean="0"/>
              <a:t>soit</a:t>
            </a:r>
            <a:r>
              <a:rPr lang="en-US" dirty="0" smtClean="0"/>
              <a:t>								</a:t>
            </a:r>
            <a:r>
              <a:rPr lang="en-US" dirty="0" err="1" smtClean="0"/>
              <a:t>qu’elle</a:t>
            </a:r>
            <a:r>
              <a:rPr lang="en-US" dirty="0" smtClean="0"/>
              <a:t> </a:t>
            </a:r>
            <a:r>
              <a:rPr lang="en-US" dirty="0" err="1" smtClean="0"/>
              <a:t>ait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nous </a:t>
            </a:r>
            <a:r>
              <a:rPr lang="en-US" dirty="0" err="1" smtClean="0"/>
              <a:t>soyons</a:t>
            </a:r>
            <a:r>
              <a:rPr lang="en-US" dirty="0" smtClean="0"/>
              <a:t>					</a:t>
            </a:r>
            <a:r>
              <a:rPr lang="en-US" dirty="0" err="1" smtClean="0"/>
              <a:t>que</a:t>
            </a:r>
            <a:r>
              <a:rPr lang="en-US" dirty="0" smtClean="0"/>
              <a:t> nous </a:t>
            </a:r>
            <a:r>
              <a:rPr lang="en-US" dirty="0" err="1" smtClean="0"/>
              <a:t>ayons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soyez</a:t>
            </a:r>
            <a:r>
              <a:rPr lang="en-US" dirty="0" smtClean="0"/>
              <a:t>						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ayez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u’elles</a:t>
            </a:r>
            <a:r>
              <a:rPr lang="en-US" dirty="0" smtClean="0"/>
              <a:t> </a:t>
            </a:r>
            <a:r>
              <a:rPr lang="en-US" dirty="0" err="1" smtClean="0"/>
              <a:t>soient</a:t>
            </a:r>
            <a:r>
              <a:rPr lang="en-US" dirty="0" smtClean="0"/>
              <a:t>						</a:t>
            </a:r>
            <a:r>
              <a:rPr lang="en-US" dirty="0" err="1" smtClean="0"/>
              <a:t>qu’elles</a:t>
            </a:r>
            <a:r>
              <a:rPr lang="en-US" dirty="0" smtClean="0"/>
              <a:t> </a:t>
            </a:r>
            <a:r>
              <a:rPr lang="en-US" dirty="0" err="1" smtClean="0"/>
              <a:t>aient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564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ALLER ET AVOIR</a:t>
            </a:r>
            <a:br>
              <a:rPr lang="en-US" dirty="0" smtClean="0"/>
            </a:br>
            <a:r>
              <a:rPr lang="en-US" dirty="0" smtClean="0"/>
              <a:t>Attention </a:t>
            </a:r>
            <a:r>
              <a:rPr lang="en-US" dirty="0" err="1" smtClean="0"/>
              <a:t>à</a:t>
            </a:r>
            <a:r>
              <a:rPr lang="en-US" dirty="0" smtClean="0"/>
              <a:t> la </a:t>
            </a:r>
            <a:r>
              <a:rPr lang="en-US" dirty="0" err="1" smtClean="0"/>
              <a:t>prononciation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Aller</a:t>
            </a:r>
            <a:r>
              <a:rPr lang="en-US" dirty="0" smtClean="0"/>
              <a:t>							  		</a:t>
            </a:r>
            <a:r>
              <a:rPr lang="en-US" dirty="0" err="1" smtClean="0"/>
              <a:t>Avoir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 err="1" smtClean="0"/>
              <a:t>j’aille</a:t>
            </a:r>
            <a:r>
              <a:rPr lang="en-US" dirty="0" smtClean="0"/>
              <a:t>								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j’aie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ailles</a:t>
            </a:r>
            <a:r>
              <a:rPr lang="en-US" dirty="0" smtClean="0"/>
              <a:t>					     	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aies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u’elle</a:t>
            </a:r>
            <a:r>
              <a:rPr lang="en-US" dirty="0" smtClean="0"/>
              <a:t> </a:t>
            </a:r>
            <a:r>
              <a:rPr lang="en-US" dirty="0" err="1" smtClean="0"/>
              <a:t>aille</a:t>
            </a:r>
            <a:r>
              <a:rPr lang="en-US" dirty="0" smtClean="0"/>
              <a:t>							</a:t>
            </a:r>
            <a:r>
              <a:rPr lang="en-US" dirty="0" err="1" smtClean="0"/>
              <a:t>qu’elle</a:t>
            </a:r>
            <a:r>
              <a:rPr lang="en-US" dirty="0" smtClean="0"/>
              <a:t> </a:t>
            </a:r>
            <a:r>
              <a:rPr lang="en-US" dirty="0" err="1" smtClean="0"/>
              <a:t>ait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nous </a:t>
            </a:r>
            <a:r>
              <a:rPr lang="en-US" dirty="0" err="1" smtClean="0"/>
              <a:t>allions</a:t>
            </a:r>
            <a:r>
              <a:rPr lang="en-US" dirty="0" smtClean="0"/>
              <a:t>				     	</a:t>
            </a:r>
            <a:r>
              <a:rPr lang="en-US" dirty="0" err="1" smtClean="0"/>
              <a:t>que</a:t>
            </a:r>
            <a:r>
              <a:rPr lang="en-US" dirty="0" smtClean="0"/>
              <a:t> nous </a:t>
            </a:r>
            <a:r>
              <a:rPr lang="en-US" dirty="0" err="1" smtClean="0"/>
              <a:t>ayons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alliez</a:t>
            </a:r>
            <a:r>
              <a:rPr lang="en-US" dirty="0" smtClean="0"/>
              <a:t>						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ayez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q</a:t>
            </a:r>
            <a:r>
              <a:rPr lang="en-US" dirty="0" err="1" smtClean="0"/>
              <a:t>u’elles</a:t>
            </a:r>
            <a:r>
              <a:rPr lang="en-US" dirty="0" smtClean="0"/>
              <a:t> </a:t>
            </a:r>
            <a:r>
              <a:rPr lang="en-US" dirty="0" err="1" smtClean="0"/>
              <a:t>aillent</a:t>
            </a:r>
            <a:r>
              <a:rPr lang="en-US" dirty="0" smtClean="0"/>
              <a:t>						</a:t>
            </a:r>
            <a:r>
              <a:rPr lang="en-US" dirty="0" err="1" smtClean="0"/>
              <a:t>qu’elles</a:t>
            </a:r>
            <a:r>
              <a:rPr lang="en-US" dirty="0" smtClean="0"/>
              <a:t> </a:t>
            </a:r>
            <a:r>
              <a:rPr lang="en-US" dirty="0" err="1" smtClean="0"/>
              <a:t>aient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133" y="1600200"/>
            <a:ext cx="1610977" cy="2199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083" y="1600200"/>
            <a:ext cx="1397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6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qu’un</a:t>
            </a:r>
            <a:r>
              <a:rPr lang="en-US" dirty="0" smtClean="0"/>
              <a:t> mode?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Un mode </a:t>
            </a:r>
            <a:r>
              <a:rPr lang="en-US" sz="4400" dirty="0" err="1" smtClean="0"/>
              <a:t>exprime</a:t>
            </a:r>
            <a:r>
              <a:rPr lang="en-US" sz="4400" dirty="0" smtClean="0"/>
              <a:t> </a:t>
            </a:r>
            <a:r>
              <a:rPr lang="en-US" sz="4400" dirty="0" err="1" smtClean="0"/>
              <a:t>une</a:t>
            </a:r>
            <a:r>
              <a:rPr lang="en-US" sz="4400" dirty="0" smtClean="0"/>
              <a:t> </a:t>
            </a:r>
            <a:r>
              <a:rPr lang="en-US" sz="4400" dirty="0" err="1" smtClean="0"/>
              <a:t>modalité</a:t>
            </a:r>
            <a:r>
              <a:rPr lang="en-US" sz="4400" dirty="0" smtClean="0"/>
              <a:t>, </a:t>
            </a:r>
            <a:r>
              <a:rPr lang="en-US" sz="4400" dirty="0" err="1" smtClean="0"/>
              <a:t>c’est</a:t>
            </a:r>
            <a:r>
              <a:rPr lang="en-US" sz="4400" dirty="0" smtClean="0"/>
              <a:t>-</a:t>
            </a:r>
            <a:r>
              <a:rPr lang="en-US" sz="4400" dirty="0" err="1" smtClean="0"/>
              <a:t>à</a:t>
            </a:r>
            <a:r>
              <a:rPr lang="en-US" sz="4400" dirty="0" smtClean="0"/>
              <a:t>-dire </a:t>
            </a:r>
            <a:r>
              <a:rPr lang="en-US" sz="4400" dirty="0" err="1" smtClean="0"/>
              <a:t>une</a:t>
            </a:r>
            <a:r>
              <a:rPr lang="en-US" sz="4400" dirty="0" smtClean="0"/>
              <a:t> </a:t>
            </a:r>
            <a:r>
              <a:rPr lang="en-US" sz="4400" b="1" dirty="0" smtClean="0"/>
              <a:t>attitude</a:t>
            </a:r>
            <a:r>
              <a:rPr lang="en-US" sz="4400" dirty="0" smtClean="0"/>
              <a:t> du </a:t>
            </a:r>
            <a:r>
              <a:rPr lang="en-US" sz="4400" b="1" dirty="0" err="1" smtClean="0"/>
              <a:t>locuteur</a:t>
            </a:r>
            <a:r>
              <a:rPr lang="en-US" sz="4400" dirty="0" smtClean="0"/>
              <a:t> (la </a:t>
            </a:r>
            <a:r>
              <a:rPr lang="en-US" sz="4400" dirty="0" err="1" smtClean="0"/>
              <a:t>personne</a:t>
            </a:r>
            <a:r>
              <a:rPr lang="en-US" sz="4400" dirty="0" smtClean="0"/>
              <a:t> qui </a:t>
            </a:r>
            <a:r>
              <a:rPr lang="en-US" sz="4400" dirty="0" err="1" smtClean="0"/>
              <a:t>parle</a:t>
            </a:r>
            <a:r>
              <a:rPr lang="en-US" sz="4400" dirty="0" smtClean="0"/>
              <a:t>) vis-à-vis de la </a:t>
            </a:r>
            <a:r>
              <a:rPr lang="en-US" sz="4400" b="1" dirty="0" smtClean="0"/>
              <a:t>relation</a:t>
            </a:r>
            <a:r>
              <a:rPr lang="en-US" sz="4400" dirty="0" smtClean="0"/>
              <a:t> entre </a:t>
            </a:r>
            <a:r>
              <a:rPr lang="en-US" sz="4400" b="1" dirty="0" smtClean="0"/>
              <a:t>le </a:t>
            </a:r>
            <a:r>
              <a:rPr lang="en-US" sz="4400" b="1" dirty="0" err="1" smtClean="0"/>
              <a:t>sujet</a:t>
            </a:r>
            <a:r>
              <a:rPr lang="en-US" sz="4400" b="1" dirty="0" smtClean="0"/>
              <a:t> </a:t>
            </a:r>
            <a:r>
              <a:rPr lang="en-US" sz="4400" dirty="0" smtClean="0"/>
              <a:t>et </a:t>
            </a:r>
            <a:r>
              <a:rPr lang="en-US" sz="4400" dirty="0" err="1" smtClean="0"/>
              <a:t>l’action</a:t>
            </a:r>
            <a:r>
              <a:rPr lang="en-US" sz="4400" dirty="0" smtClean="0"/>
              <a:t> </a:t>
            </a:r>
            <a:r>
              <a:rPr lang="en-US" sz="4400" dirty="0" err="1" smtClean="0"/>
              <a:t>ou</a:t>
            </a:r>
            <a:r>
              <a:rPr lang="en-US" sz="4400" dirty="0" smtClean="0"/>
              <a:t> </a:t>
            </a:r>
            <a:r>
              <a:rPr lang="en-US" sz="4400" dirty="0" err="1" smtClean="0"/>
              <a:t>l’état</a:t>
            </a:r>
            <a:r>
              <a:rPr lang="en-US" sz="4400" dirty="0" smtClean="0"/>
              <a:t> </a:t>
            </a:r>
            <a:r>
              <a:rPr lang="en-US" sz="4400" dirty="0" err="1" smtClean="0"/>
              <a:t>évoqué</a:t>
            </a:r>
            <a:r>
              <a:rPr lang="en-US" sz="4400" dirty="0" smtClean="0"/>
              <a:t> par </a:t>
            </a:r>
            <a:r>
              <a:rPr lang="en-US" sz="4400" b="1" dirty="0" smtClean="0"/>
              <a:t>le </a:t>
            </a:r>
            <a:r>
              <a:rPr lang="en-US" sz="4400" b="1" dirty="0" err="1" smtClean="0"/>
              <a:t>verbe</a:t>
            </a:r>
            <a:r>
              <a:rPr lang="en-US" sz="4400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7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D’autres</a:t>
            </a:r>
            <a:r>
              <a:rPr lang="en-US" dirty="0" smtClean="0"/>
              <a:t> </a:t>
            </a:r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irréguliers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ym typeface="Wingdings"/>
              </a:rPr>
              <a:t>FAIRE				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		POUVOIR				SAVOIR</a:t>
            </a:r>
          </a:p>
          <a:p>
            <a:pPr marL="0" indent="0">
              <a:buNone/>
            </a:pPr>
            <a:endParaRPr lang="en-US" sz="24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26785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D’autres</a:t>
            </a:r>
            <a:r>
              <a:rPr lang="en-US" dirty="0" smtClean="0"/>
              <a:t> </a:t>
            </a:r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irréguliers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ym typeface="Wingdings"/>
              </a:rPr>
              <a:t>FAIRE				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		POUVOIR				SAVOIR</a:t>
            </a:r>
          </a:p>
          <a:p>
            <a:pPr marL="0" indent="0">
              <a:buNone/>
            </a:pPr>
            <a:endParaRPr lang="en-US" sz="2400" dirty="0" smtClean="0">
              <a:sym typeface="Wingdings"/>
            </a:endParaRPr>
          </a:p>
          <a:p>
            <a:pPr marL="0" indent="0">
              <a:buNone/>
            </a:pPr>
            <a:r>
              <a:rPr lang="en-US" sz="2400" dirty="0" err="1" smtClean="0">
                <a:sym typeface="Wingdings"/>
              </a:rPr>
              <a:t>que</a:t>
            </a:r>
            <a:r>
              <a:rPr lang="en-US" sz="2400" dirty="0" smtClean="0">
                <a:sym typeface="Wingdings"/>
              </a:rPr>
              <a:t> je </a:t>
            </a:r>
            <a:r>
              <a:rPr lang="en-US" sz="2400" dirty="0" err="1" smtClean="0">
                <a:sym typeface="Wingdings"/>
              </a:rPr>
              <a:t>fasse</a:t>
            </a:r>
            <a:r>
              <a:rPr lang="en-US" sz="2400" dirty="0" smtClean="0">
                <a:sym typeface="Wingdings"/>
              </a:rPr>
              <a:t>           		   </a:t>
            </a:r>
            <a:r>
              <a:rPr lang="en-US" sz="2400" dirty="0" err="1" smtClean="0">
                <a:sym typeface="Wingdings"/>
              </a:rPr>
              <a:t>que</a:t>
            </a:r>
            <a:r>
              <a:rPr lang="en-US" sz="2400" dirty="0" smtClean="0">
                <a:sym typeface="Wingdings"/>
              </a:rPr>
              <a:t> je </a:t>
            </a:r>
            <a:r>
              <a:rPr lang="en-US" sz="2400" dirty="0" err="1" smtClean="0">
                <a:sym typeface="Wingdings"/>
              </a:rPr>
              <a:t>puisse</a:t>
            </a:r>
            <a:r>
              <a:rPr lang="en-US" sz="2400" dirty="0" smtClean="0">
                <a:sym typeface="Wingdings"/>
              </a:rPr>
              <a:t>			</a:t>
            </a:r>
            <a:r>
              <a:rPr lang="en-US" sz="2400" dirty="0" err="1" smtClean="0">
                <a:sym typeface="Wingdings"/>
              </a:rPr>
              <a:t>que</a:t>
            </a:r>
            <a:r>
              <a:rPr lang="en-US" sz="2400" dirty="0" smtClean="0">
                <a:sym typeface="Wingdings"/>
              </a:rPr>
              <a:t> je </a:t>
            </a:r>
            <a:r>
              <a:rPr lang="en-US" sz="2400" dirty="0" err="1" smtClean="0">
                <a:sym typeface="Wingdings"/>
              </a:rPr>
              <a:t>sache</a:t>
            </a:r>
            <a:endParaRPr lang="en-US" sz="24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40263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D’autres</a:t>
            </a:r>
            <a:r>
              <a:rPr lang="en-US" dirty="0" smtClean="0"/>
              <a:t> </a:t>
            </a:r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irréguliers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ym typeface="Wingdings"/>
              </a:rPr>
              <a:t>FAIRE				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		POUVOIR				SAVOIR</a:t>
            </a:r>
          </a:p>
          <a:p>
            <a:pPr marL="0" indent="0">
              <a:buNone/>
            </a:pPr>
            <a:endParaRPr lang="en-US" sz="2400" dirty="0" smtClean="0">
              <a:sym typeface="Wingdings"/>
            </a:endParaRPr>
          </a:p>
          <a:p>
            <a:pPr marL="0" indent="0">
              <a:buNone/>
            </a:pPr>
            <a:r>
              <a:rPr lang="en-US" sz="2400" dirty="0" err="1" smtClean="0">
                <a:sym typeface="Wingdings"/>
              </a:rPr>
              <a:t>que</a:t>
            </a:r>
            <a:r>
              <a:rPr lang="en-US" sz="2400" dirty="0" smtClean="0">
                <a:sym typeface="Wingdings"/>
              </a:rPr>
              <a:t> je </a:t>
            </a:r>
            <a:r>
              <a:rPr lang="en-US" sz="2400" dirty="0" err="1" smtClean="0">
                <a:sym typeface="Wingdings"/>
              </a:rPr>
              <a:t>fasse</a:t>
            </a:r>
            <a:r>
              <a:rPr lang="en-US" sz="2400" dirty="0" smtClean="0">
                <a:sym typeface="Wingdings"/>
              </a:rPr>
              <a:t>           		 </a:t>
            </a:r>
            <a:r>
              <a:rPr lang="en-US" sz="2400" dirty="0" err="1" smtClean="0">
                <a:sym typeface="Wingdings"/>
              </a:rPr>
              <a:t>que</a:t>
            </a:r>
            <a:r>
              <a:rPr lang="en-US" sz="2400" dirty="0" smtClean="0">
                <a:sym typeface="Wingdings"/>
              </a:rPr>
              <a:t> je </a:t>
            </a:r>
            <a:r>
              <a:rPr lang="en-US" sz="2400" dirty="0" err="1" smtClean="0">
                <a:sym typeface="Wingdings"/>
              </a:rPr>
              <a:t>puisse</a:t>
            </a:r>
            <a:r>
              <a:rPr lang="en-US" sz="2400" dirty="0" smtClean="0">
                <a:sym typeface="Wingdings"/>
              </a:rPr>
              <a:t>  		  </a:t>
            </a:r>
            <a:r>
              <a:rPr lang="en-US" sz="2400" smtClean="0">
                <a:sym typeface="Wingdings"/>
              </a:rPr>
              <a:t>	  que je sache</a:t>
            </a:r>
          </a:p>
          <a:p>
            <a:pPr marL="0" indent="0">
              <a:buNone/>
            </a:pPr>
            <a:r>
              <a:rPr lang="en-US" sz="2400" smtClean="0">
                <a:sym typeface="Wingdings"/>
              </a:rPr>
              <a:t>que tu fasses         		 que tu puisses  		  que tu saches</a:t>
            </a:r>
          </a:p>
          <a:p>
            <a:pPr marL="0" indent="0">
              <a:buNone/>
            </a:pPr>
            <a:r>
              <a:rPr lang="en-US" sz="2400" smtClean="0">
                <a:sym typeface="Wingdings"/>
              </a:rPr>
              <a:t>qu’elle fasse       		 qu’elle puisse			  qu’elle sache</a:t>
            </a:r>
          </a:p>
          <a:p>
            <a:pPr marL="0" indent="0">
              <a:buNone/>
            </a:pPr>
            <a:r>
              <a:rPr lang="en-US" sz="2400" smtClean="0">
                <a:sym typeface="Wingdings"/>
              </a:rPr>
              <a:t>que nous fassions         que nous puissions	  que nous sachions</a:t>
            </a:r>
          </a:p>
          <a:p>
            <a:pPr marL="0" indent="0">
              <a:buNone/>
            </a:pPr>
            <a:r>
              <a:rPr lang="en-US" sz="2400" smtClean="0">
                <a:sym typeface="Wingdings"/>
              </a:rPr>
              <a:t>que vous fassiez            que vous puissiez	         que vous sachiez</a:t>
            </a:r>
          </a:p>
          <a:p>
            <a:pPr marL="0" indent="0">
              <a:buNone/>
            </a:pPr>
            <a:r>
              <a:rPr lang="en-US" sz="2400" smtClean="0">
                <a:sym typeface="Wingdings"/>
              </a:rPr>
              <a:t>qu’elles fassent             qu’elles puissent           qu’elles sachent</a:t>
            </a:r>
            <a:endParaRPr lang="en-US" sz="24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3926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radicaux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Boire</a:t>
            </a:r>
            <a:endParaRPr lang="en-US" dirty="0" smtClean="0"/>
          </a:p>
          <a:p>
            <a:r>
              <a:rPr lang="en-US" dirty="0" err="1" smtClean="0"/>
              <a:t>Croire</a:t>
            </a:r>
            <a:endParaRPr lang="en-US" dirty="0" smtClean="0"/>
          </a:p>
          <a:p>
            <a:r>
              <a:rPr lang="en-US" dirty="0" smtClean="0"/>
              <a:t>Devoir</a:t>
            </a:r>
          </a:p>
          <a:p>
            <a:r>
              <a:rPr lang="en-US" dirty="0" err="1" smtClean="0"/>
              <a:t>Mourir</a:t>
            </a:r>
            <a:endParaRPr lang="en-US" dirty="0" smtClean="0"/>
          </a:p>
          <a:p>
            <a:r>
              <a:rPr lang="en-US" dirty="0" err="1" smtClean="0"/>
              <a:t>Prendre</a:t>
            </a:r>
            <a:endParaRPr lang="en-US" dirty="0" smtClean="0"/>
          </a:p>
          <a:p>
            <a:r>
              <a:rPr lang="en-US" dirty="0" err="1" smtClean="0"/>
              <a:t>Recevoir</a:t>
            </a:r>
            <a:endParaRPr lang="en-US" dirty="0" smtClean="0"/>
          </a:p>
          <a:p>
            <a:r>
              <a:rPr lang="en-US" dirty="0" err="1"/>
              <a:t>T</a:t>
            </a:r>
            <a:r>
              <a:rPr lang="en-US" dirty="0" err="1" smtClean="0"/>
              <a:t>enir</a:t>
            </a:r>
            <a:endParaRPr lang="en-US" dirty="0" smtClean="0"/>
          </a:p>
          <a:p>
            <a:r>
              <a:rPr lang="en-US" dirty="0" err="1" smtClean="0"/>
              <a:t>Venir</a:t>
            </a:r>
            <a:endParaRPr lang="en-US" dirty="0" smtClean="0"/>
          </a:p>
          <a:p>
            <a:r>
              <a:rPr lang="en-US" dirty="0" err="1" smtClean="0"/>
              <a:t>voir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2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Verbes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radicaux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Boire</a:t>
            </a:r>
            <a:r>
              <a:rPr lang="en-US" dirty="0"/>
              <a:t> </a:t>
            </a:r>
            <a:r>
              <a:rPr lang="en-US" dirty="0" smtClean="0"/>
              <a:t>     	 </a:t>
            </a:r>
            <a:r>
              <a:rPr lang="en-US" dirty="0" err="1" smtClean="0"/>
              <a:t>que</a:t>
            </a:r>
            <a:r>
              <a:rPr lang="en-US" dirty="0" smtClean="0"/>
              <a:t> je </a:t>
            </a:r>
            <a:r>
              <a:rPr lang="en-US" dirty="0" err="1" smtClean="0"/>
              <a:t>b</a:t>
            </a:r>
            <a:r>
              <a:rPr lang="en-US" dirty="0" err="1" smtClean="0">
                <a:solidFill>
                  <a:srgbClr val="FF0000"/>
                </a:solidFill>
              </a:rPr>
              <a:t>oi</a:t>
            </a:r>
            <a:r>
              <a:rPr lang="en-US" dirty="0" err="1" smtClean="0"/>
              <a:t>ve</a:t>
            </a:r>
            <a:r>
              <a:rPr lang="en-US" dirty="0" smtClean="0"/>
              <a:t>      		</a:t>
            </a:r>
            <a:r>
              <a:rPr lang="en-US" dirty="0" err="1" smtClean="0"/>
              <a:t>que</a:t>
            </a:r>
            <a:r>
              <a:rPr lang="en-US" dirty="0" smtClean="0"/>
              <a:t> nous </a:t>
            </a:r>
            <a:r>
              <a:rPr lang="en-US" dirty="0" err="1" smtClean="0"/>
              <a:t>b</a:t>
            </a:r>
            <a:r>
              <a:rPr lang="en-US" dirty="0" err="1" smtClean="0">
                <a:solidFill>
                  <a:srgbClr val="3366FF"/>
                </a:solidFill>
              </a:rPr>
              <a:t>u</a:t>
            </a:r>
            <a:r>
              <a:rPr lang="en-US" dirty="0" err="1" smtClean="0"/>
              <a:t>vions</a:t>
            </a:r>
            <a:endParaRPr lang="en-US" dirty="0" smtClean="0"/>
          </a:p>
          <a:p>
            <a:r>
              <a:rPr lang="en-US" dirty="0" err="1" smtClean="0"/>
              <a:t>Croire</a:t>
            </a:r>
            <a:r>
              <a:rPr lang="en-US" dirty="0" smtClean="0"/>
              <a:t>     	 </a:t>
            </a:r>
            <a:r>
              <a:rPr lang="en-US" dirty="0" err="1" smtClean="0"/>
              <a:t>que</a:t>
            </a:r>
            <a:r>
              <a:rPr lang="en-US" dirty="0" smtClean="0"/>
              <a:t> je </a:t>
            </a:r>
            <a:r>
              <a:rPr lang="en-US" dirty="0" err="1" smtClean="0"/>
              <a:t>cro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err="1" smtClean="0"/>
              <a:t>e</a:t>
            </a:r>
            <a:r>
              <a:rPr lang="en-US" dirty="0" smtClean="0"/>
              <a:t>		 	</a:t>
            </a:r>
            <a:r>
              <a:rPr lang="en-US" dirty="0" err="1" smtClean="0"/>
              <a:t>que</a:t>
            </a:r>
            <a:r>
              <a:rPr lang="en-US" dirty="0" smtClean="0"/>
              <a:t> nous </a:t>
            </a:r>
            <a:r>
              <a:rPr lang="en-US" dirty="0" err="1" smtClean="0"/>
              <a:t>cro</a:t>
            </a:r>
            <a:r>
              <a:rPr lang="en-US" dirty="0" err="1" smtClean="0">
                <a:solidFill>
                  <a:srgbClr val="3366FF"/>
                </a:solidFill>
              </a:rPr>
              <a:t>y</a:t>
            </a:r>
            <a:r>
              <a:rPr lang="en-US" dirty="0" err="1" smtClean="0"/>
              <a:t>ions</a:t>
            </a:r>
            <a:endParaRPr lang="en-US" dirty="0" smtClean="0"/>
          </a:p>
          <a:p>
            <a:r>
              <a:rPr lang="en-US" dirty="0" smtClean="0"/>
              <a:t>Devoir     	 </a:t>
            </a:r>
            <a:r>
              <a:rPr lang="en-US" dirty="0" err="1" smtClean="0"/>
              <a:t>que</a:t>
            </a:r>
            <a:r>
              <a:rPr lang="en-US" dirty="0" smtClean="0"/>
              <a:t> je </a:t>
            </a:r>
            <a:r>
              <a:rPr lang="en-US" dirty="0" err="1" smtClean="0"/>
              <a:t>d</a:t>
            </a:r>
            <a:r>
              <a:rPr lang="en-US" dirty="0" err="1" smtClean="0">
                <a:solidFill>
                  <a:srgbClr val="FF0000"/>
                </a:solidFill>
              </a:rPr>
              <a:t>oi</a:t>
            </a:r>
            <a:r>
              <a:rPr lang="en-US" dirty="0" err="1" smtClean="0"/>
              <a:t>ve</a:t>
            </a:r>
            <a:r>
              <a:rPr lang="en-US" dirty="0" smtClean="0"/>
              <a:t>			</a:t>
            </a:r>
            <a:r>
              <a:rPr lang="en-US" dirty="0" err="1" smtClean="0"/>
              <a:t>que</a:t>
            </a:r>
            <a:r>
              <a:rPr lang="en-US" dirty="0" smtClean="0"/>
              <a:t> nous </a:t>
            </a:r>
            <a:r>
              <a:rPr lang="en-US" dirty="0" err="1" smtClean="0"/>
              <a:t>d</a:t>
            </a:r>
            <a:r>
              <a:rPr lang="en-US" dirty="0" err="1" smtClean="0">
                <a:solidFill>
                  <a:srgbClr val="3366FF"/>
                </a:solidFill>
              </a:rPr>
              <a:t>e</a:t>
            </a:r>
            <a:r>
              <a:rPr lang="en-US" dirty="0" err="1" smtClean="0"/>
              <a:t>vions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Mourir</a:t>
            </a:r>
            <a:r>
              <a:rPr lang="en-US" dirty="0" smtClean="0"/>
              <a:t>		 </a:t>
            </a:r>
            <a:r>
              <a:rPr lang="en-US" dirty="0" err="1" smtClean="0"/>
              <a:t>que</a:t>
            </a:r>
            <a:r>
              <a:rPr lang="en-US" dirty="0" smtClean="0"/>
              <a:t> je </a:t>
            </a:r>
            <a:r>
              <a:rPr lang="en-US" dirty="0" err="1" smtClean="0"/>
              <a:t>m</a:t>
            </a:r>
            <a:r>
              <a:rPr lang="en-US" dirty="0" err="1" smtClean="0">
                <a:solidFill>
                  <a:srgbClr val="FF0000"/>
                </a:solidFill>
              </a:rPr>
              <a:t>eu</a:t>
            </a:r>
            <a:r>
              <a:rPr lang="en-US" dirty="0" err="1" smtClean="0"/>
              <a:t>re</a:t>
            </a:r>
            <a:r>
              <a:rPr lang="en-US" dirty="0" smtClean="0"/>
              <a:t>		</a:t>
            </a:r>
            <a:r>
              <a:rPr lang="en-US" dirty="0" err="1" smtClean="0"/>
              <a:t>que</a:t>
            </a:r>
            <a:r>
              <a:rPr lang="en-US" dirty="0" smtClean="0"/>
              <a:t> nous </a:t>
            </a:r>
            <a:r>
              <a:rPr lang="en-US" dirty="0" err="1" smtClean="0"/>
              <a:t>m</a:t>
            </a:r>
            <a:r>
              <a:rPr lang="en-US" dirty="0" err="1" smtClean="0">
                <a:solidFill>
                  <a:srgbClr val="3366FF"/>
                </a:solidFill>
              </a:rPr>
              <a:t>ou</a:t>
            </a:r>
            <a:r>
              <a:rPr lang="en-US" dirty="0" err="1" smtClean="0"/>
              <a:t>rions</a:t>
            </a:r>
            <a:endParaRPr lang="en-US" dirty="0" smtClean="0"/>
          </a:p>
          <a:p>
            <a:r>
              <a:rPr lang="en-US" dirty="0" err="1" smtClean="0"/>
              <a:t>Prendre</a:t>
            </a:r>
            <a:r>
              <a:rPr lang="en-US" dirty="0" smtClean="0"/>
              <a:t>      </a:t>
            </a:r>
            <a:r>
              <a:rPr lang="en-US" dirty="0" err="1" smtClean="0"/>
              <a:t>que</a:t>
            </a:r>
            <a:r>
              <a:rPr lang="en-US" dirty="0" smtClean="0"/>
              <a:t> je </a:t>
            </a:r>
            <a:r>
              <a:rPr lang="en-US" dirty="0" err="1" smtClean="0"/>
              <a:t>pre</a:t>
            </a:r>
            <a:r>
              <a:rPr lang="en-US" dirty="0" err="1" smtClean="0">
                <a:solidFill>
                  <a:srgbClr val="FF0000"/>
                </a:solidFill>
              </a:rPr>
              <a:t>nn</a:t>
            </a:r>
            <a:r>
              <a:rPr lang="en-US" dirty="0" err="1" smtClean="0"/>
              <a:t>e</a:t>
            </a:r>
            <a:r>
              <a:rPr lang="en-US" dirty="0" smtClean="0"/>
              <a:t>		</a:t>
            </a:r>
            <a:r>
              <a:rPr lang="en-US" dirty="0" err="1" smtClean="0"/>
              <a:t>que</a:t>
            </a:r>
            <a:r>
              <a:rPr lang="en-US" dirty="0" smtClean="0"/>
              <a:t> nous </a:t>
            </a:r>
            <a:r>
              <a:rPr lang="en-US" dirty="0" err="1" smtClean="0"/>
              <a:t>pre</a:t>
            </a:r>
            <a:r>
              <a:rPr lang="en-US" dirty="0" err="1" smtClean="0">
                <a:solidFill>
                  <a:srgbClr val="3366FF"/>
                </a:solidFill>
              </a:rPr>
              <a:t>n</a:t>
            </a:r>
            <a:r>
              <a:rPr lang="en-US" dirty="0" err="1" smtClean="0"/>
              <a:t>ions</a:t>
            </a:r>
            <a:endParaRPr lang="en-US" dirty="0" smtClean="0"/>
          </a:p>
          <a:p>
            <a:r>
              <a:rPr lang="en-US" dirty="0" err="1" smtClean="0"/>
              <a:t>Recevoir</a:t>
            </a:r>
            <a:r>
              <a:rPr lang="en-US" dirty="0" smtClean="0"/>
              <a:t>     </a:t>
            </a:r>
            <a:r>
              <a:rPr lang="en-US" dirty="0" err="1" smtClean="0"/>
              <a:t>que</a:t>
            </a:r>
            <a:r>
              <a:rPr lang="en-US" dirty="0" smtClean="0"/>
              <a:t> je </a:t>
            </a:r>
            <a:r>
              <a:rPr lang="en-US" dirty="0" err="1" smtClean="0"/>
              <a:t>re</a:t>
            </a:r>
            <a:r>
              <a:rPr lang="en-US" dirty="0" err="1" smtClean="0">
                <a:solidFill>
                  <a:srgbClr val="FF0000"/>
                </a:solidFill>
              </a:rPr>
              <a:t>çoi</a:t>
            </a:r>
            <a:r>
              <a:rPr lang="en-US" dirty="0" err="1" smtClean="0"/>
              <a:t>ve</a:t>
            </a:r>
            <a:r>
              <a:rPr lang="en-US" dirty="0" smtClean="0"/>
              <a:t>		</a:t>
            </a:r>
            <a:r>
              <a:rPr lang="en-US" dirty="0" err="1" smtClean="0"/>
              <a:t>que</a:t>
            </a:r>
            <a:r>
              <a:rPr lang="en-US" dirty="0" smtClean="0"/>
              <a:t> nous </a:t>
            </a:r>
            <a:r>
              <a:rPr lang="en-US" dirty="0" err="1" smtClean="0"/>
              <a:t>re</a:t>
            </a:r>
            <a:r>
              <a:rPr lang="en-US" dirty="0" err="1" smtClean="0">
                <a:solidFill>
                  <a:srgbClr val="3366FF"/>
                </a:solidFill>
              </a:rPr>
              <a:t>ce</a:t>
            </a:r>
            <a:r>
              <a:rPr lang="en-US" dirty="0" err="1" smtClean="0"/>
              <a:t>vions</a:t>
            </a:r>
            <a:endParaRPr lang="en-US" dirty="0" smtClean="0"/>
          </a:p>
          <a:p>
            <a:r>
              <a:rPr lang="en-US" dirty="0" err="1" smtClean="0"/>
              <a:t>Tenir</a:t>
            </a:r>
            <a:r>
              <a:rPr lang="en-US" dirty="0" smtClean="0"/>
              <a:t>		 </a:t>
            </a:r>
            <a:r>
              <a:rPr lang="en-US" dirty="0" err="1" smtClean="0"/>
              <a:t>que</a:t>
            </a:r>
            <a:r>
              <a:rPr lang="en-US" dirty="0" smtClean="0"/>
              <a:t> je </a:t>
            </a:r>
            <a:r>
              <a:rPr lang="en-US" dirty="0" err="1" smtClean="0"/>
              <a:t>t</a:t>
            </a:r>
            <a:r>
              <a:rPr lang="en-US" dirty="0" err="1" smtClean="0">
                <a:solidFill>
                  <a:srgbClr val="FF0000"/>
                </a:solidFill>
              </a:rPr>
              <a:t>ienn</a:t>
            </a:r>
            <a:r>
              <a:rPr lang="en-US" dirty="0" err="1" smtClean="0"/>
              <a:t>e</a:t>
            </a:r>
            <a:r>
              <a:rPr lang="en-US" dirty="0" smtClean="0"/>
              <a:t>		</a:t>
            </a:r>
            <a:r>
              <a:rPr lang="en-US" dirty="0" err="1" smtClean="0"/>
              <a:t>que</a:t>
            </a:r>
            <a:r>
              <a:rPr lang="en-US" dirty="0" smtClean="0"/>
              <a:t> nous </a:t>
            </a:r>
            <a:r>
              <a:rPr lang="en-US" dirty="0" err="1" smtClean="0"/>
              <a:t>t</a:t>
            </a:r>
            <a:r>
              <a:rPr lang="en-US" dirty="0" err="1" smtClean="0">
                <a:solidFill>
                  <a:srgbClr val="3366FF"/>
                </a:solidFill>
              </a:rPr>
              <a:t>en</a:t>
            </a:r>
            <a:r>
              <a:rPr lang="en-US" dirty="0" err="1" smtClean="0"/>
              <a:t>ions</a:t>
            </a:r>
            <a:endParaRPr lang="en-US" dirty="0" smtClean="0"/>
          </a:p>
          <a:p>
            <a:r>
              <a:rPr lang="en-US" dirty="0" err="1" smtClean="0"/>
              <a:t>Venir</a:t>
            </a:r>
            <a:r>
              <a:rPr lang="en-US" dirty="0" smtClean="0"/>
              <a:t>           </a:t>
            </a:r>
            <a:r>
              <a:rPr lang="en-US" dirty="0" err="1" smtClean="0"/>
              <a:t>que</a:t>
            </a:r>
            <a:r>
              <a:rPr lang="en-US" dirty="0" smtClean="0"/>
              <a:t> je </a:t>
            </a:r>
            <a:r>
              <a:rPr lang="en-US" dirty="0" err="1" smtClean="0"/>
              <a:t>v</a:t>
            </a:r>
            <a:r>
              <a:rPr lang="en-US" dirty="0" err="1" smtClean="0">
                <a:solidFill>
                  <a:srgbClr val="FF0000"/>
                </a:solidFill>
              </a:rPr>
              <a:t>ienn</a:t>
            </a:r>
            <a:r>
              <a:rPr lang="en-US" dirty="0" err="1" smtClean="0"/>
              <a:t>e</a:t>
            </a:r>
            <a:r>
              <a:rPr lang="en-US" dirty="0" smtClean="0"/>
              <a:t>		</a:t>
            </a:r>
            <a:r>
              <a:rPr lang="en-US" dirty="0" err="1" smtClean="0"/>
              <a:t>que</a:t>
            </a:r>
            <a:r>
              <a:rPr lang="en-US" dirty="0" smtClean="0"/>
              <a:t> nous </a:t>
            </a:r>
            <a:r>
              <a:rPr lang="en-US" dirty="0" err="1" smtClean="0"/>
              <a:t>v</a:t>
            </a:r>
            <a:r>
              <a:rPr lang="en-US" dirty="0" err="1" smtClean="0">
                <a:solidFill>
                  <a:srgbClr val="3366FF"/>
                </a:solidFill>
              </a:rPr>
              <a:t>en</a:t>
            </a:r>
            <a:r>
              <a:rPr lang="en-US" dirty="0" err="1" smtClean="0"/>
              <a:t>ions</a:t>
            </a:r>
            <a:endParaRPr lang="en-US" dirty="0" smtClean="0"/>
          </a:p>
          <a:p>
            <a:r>
              <a:rPr lang="en-US" dirty="0" err="1" smtClean="0"/>
              <a:t>Voir</a:t>
            </a:r>
            <a:r>
              <a:rPr lang="en-US" dirty="0" smtClean="0"/>
              <a:t>             </a:t>
            </a:r>
            <a:r>
              <a:rPr lang="en-US" dirty="0" err="1" smtClean="0"/>
              <a:t>que</a:t>
            </a:r>
            <a:r>
              <a:rPr lang="en-US" dirty="0" smtClean="0"/>
              <a:t> je </a:t>
            </a:r>
            <a:r>
              <a:rPr lang="en-US" dirty="0" err="1" smtClean="0"/>
              <a:t>vo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err="1" smtClean="0"/>
              <a:t>e</a:t>
            </a:r>
            <a:r>
              <a:rPr lang="en-US" dirty="0" smtClean="0"/>
              <a:t>			</a:t>
            </a:r>
            <a:r>
              <a:rPr lang="en-US" dirty="0" err="1" smtClean="0"/>
              <a:t>que</a:t>
            </a:r>
            <a:r>
              <a:rPr lang="en-US" dirty="0" smtClean="0"/>
              <a:t> nous </a:t>
            </a:r>
            <a:r>
              <a:rPr lang="en-US" dirty="0" err="1" smtClean="0"/>
              <a:t>vo</a:t>
            </a:r>
            <a:r>
              <a:rPr lang="en-US" dirty="0" err="1" smtClean="0">
                <a:solidFill>
                  <a:srgbClr val="3366FF"/>
                </a:solidFill>
              </a:rPr>
              <a:t>y</a:t>
            </a:r>
            <a:r>
              <a:rPr lang="en-US" dirty="0" err="1" smtClean="0"/>
              <a:t>ions</a:t>
            </a:r>
            <a:endParaRPr lang="en-US" dirty="0" smtClean="0"/>
          </a:p>
          <a:p>
            <a:r>
              <a:rPr lang="en-US" dirty="0" err="1" smtClean="0"/>
              <a:t>Vouloir</a:t>
            </a:r>
            <a:r>
              <a:rPr lang="en-US" dirty="0" smtClean="0"/>
              <a:t>        </a:t>
            </a:r>
            <a:r>
              <a:rPr lang="en-US" dirty="0" err="1" smtClean="0"/>
              <a:t>que</a:t>
            </a:r>
            <a:r>
              <a:rPr lang="en-US" dirty="0" smtClean="0"/>
              <a:t> je </a:t>
            </a:r>
            <a:r>
              <a:rPr lang="en-US" dirty="0" err="1" smtClean="0"/>
              <a:t>v</a:t>
            </a:r>
            <a:r>
              <a:rPr lang="en-US" dirty="0" err="1" smtClean="0">
                <a:solidFill>
                  <a:srgbClr val="FF0000"/>
                </a:solidFill>
              </a:rPr>
              <a:t>euill</a:t>
            </a:r>
            <a:r>
              <a:rPr lang="en-US" dirty="0" err="1" smtClean="0"/>
              <a:t>e</a:t>
            </a:r>
            <a:r>
              <a:rPr lang="en-US" dirty="0" smtClean="0"/>
              <a:t>		</a:t>
            </a:r>
            <a:r>
              <a:rPr lang="en-US" dirty="0" err="1" smtClean="0"/>
              <a:t>que</a:t>
            </a:r>
            <a:r>
              <a:rPr lang="en-US" dirty="0" smtClean="0"/>
              <a:t> nous </a:t>
            </a:r>
            <a:r>
              <a:rPr lang="en-US" dirty="0" err="1" smtClean="0"/>
              <a:t>v</a:t>
            </a:r>
            <a:r>
              <a:rPr lang="en-US" dirty="0" err="1" smtClean="0">
                <a:solidFill>
                  <a:srgbClr val="3366FF"/>
                </a:solidFill>
              </a:rPr>
              <a:t>oul</a:t>
            </a:r>
            <a:r>
              <a:rPr lang="en-US" dirty="0" err="1" smtClean="0"/>
              <a:t>ions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0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faudrait</a:t>
            </a:r>
            <a:r>
              <a:rPr lang="en-US" dirty="0" smtClean="0"/>
              <a:t> </a:t>
            </a:r>
            <a:r>
              <a:rPr lang="en-US" dirty="0" err="1" smtClean="0"/>
              <a:t>qu’on</a:t>
            </a:r>
            <a:r>
              <a:rPr lang="en-US" dirty="0" smtClean="0"/>
              <a:t> _______ (</a:t>
            </a:r>
            <a:r>
              <a:rPr lang="en-US" dirty="0" err="1" smtClean="0"/>
              <a:t>voir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r>
              <a:rPr lang="en-US" dirty="0" smtClean="0"/>
              <a:t>    -Il </a:t>
            </a:r>
            <a:r>
              <a:rPr lang="en-US" dirty="0" err="1" smtClean="0"/>
              <a:t>faudrait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/</a:t>
            </a:r>
            <a:r>
              <a:rPr lang="en-US" dirty="0" err="1" smtClean="0"/>
              <a:t>tu</a:t>
            </a:r>
            <a:r>
              <a:rPr lang="en-US" dirty="0" smtClean="0"/>
              <a:t> __________ (</a:t>
            </a:r>
            <a:r>
              <a:rPr lang="en-US" dirty="0" err="1" smtClean="0"/>
              <a:t>voir</a:t>
            </a:r>
            <a:r>
              <a:rPr lang="en-US" dirty="0" smtClean="0"/>
              <a:t>)… 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faudrait-il</a:t>
            </a:r>
            <a:r>
              <a:rPr lang="en-US" dirty="0" smtClean="0"/>
              <a:t> </a:t>
            </a:r>
            <a:r>
              <a:rPr lang="en-US" dirty="0" err="1" smtClean="0"/>
              <a:t>qu’on</a:t>
            </a:r>
            <a:r>
              <a:rPr lang="en-US" dirty="0" smtClean="0"/>
              <a:t> ___________ (</a:t>
            </a:r>
            <a:r>
              <a:rPr lang="en-US" dirty="0" err="1" smtClean="0"/>
              <a:t>aller</a:t>
            </a:r>
            <a:r>
              <a:rPr lang="en-US" dirty="0" smtClean="0"/>
              <a:t>)?</a:t>
            </a:r>
          </a:p>
          <a:p>
            <a:pPr marL="0" indent="0">
              <a:buNone/>
            </a:pPr>
            <a:r>
              <a:rPr lang="en-US" dirty="0" smtClean="0"/>
              <a:t>    -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serait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/ </a:t>
            </a:r>
            <a:r>
              <a:rPr lang="en-US" dirty="0" err="1" smtClean="0"/>
              <a:t>tu</a:t>
            </a:r>
            <a:r>
              <a:rPr lang="en-US" dirty="0" smtClean="0"/>
              <a:t> ________ (</a:t>
            </a:r>
            <a:r>
              <a:rPr lang="en-US" dirty="0" err="1" smtClean="0"/>
              <a:t>aller</a:t>
            </a:r>
            <a:r>
              <a:rPr lang="en-US" dirty="0" smtClean="0"/>
              <a:t>)…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Utilisez</a:t>
            </a:r>
            <a:r>
              <a:rPr lang="en-US" dirty="0" smtClean="0"/>
              <a:t> </a:t>
            </a:r>
            <a:r>
              <a:rPr lang="en-US" dirty="0" err="1" smtClean="0"/>
              <a:t>boire</a:t>
            </a:r>
            <a:r>
              <a:rPr lang="en-US" dirty="0" smtClean="0"/>
              <a:t>, </a:t>
            </a:r>
            <a:r>
              <a:rPr lang="en-US" dirty="0" err="1" smtClean="0"/>
              <a:t>venir</a:t>
            </a:r>
            <a:r>
              <a:rPr lang="en-US" dirty="0" smtClean="0"/>
              <a:t>, </a:t>
            </a:r>
            <a:r>
              <a:rPr lang="en-US" dirty="0" err="1" smtClean="0"/>
              <a:t>prendre</a:t>
            </a:r>
            <a:r>
              <a:rPr lang="en-US" dirty="0"/>
              <a:t> </a:t>
            </a:r>
            <a:r>
              <a:rPr lang="en-US" dirty="0" smtClean="0"/>
              <a:t>au </a:t>
            </a:r>
            <a:r>
              <a:rPr lang="en-US" dirty="0" err="1" smtClean="0"/>
              <a:t>subjonctif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d’autres</a:t>
            </a:r>
            <a:r>
              <a:rPr lang="en-US" dirty="0" smtClean="0"/>
              <a:t> phrases!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faudrait</a:t>
            </a:r>
            <a:r>
              <a:rPr lang="en-US" dirty="0" smtClean="0"/>
              <a:t>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voie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-Il </a:t>
            </a:r>
            <a:r>
              <a:rPr lang="en-US" dirty="0" err="1" smtClean="0"/>
              <a:t>faudrait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3366FF"/>
                </a:solidFill>
              </a:rPr>
              <a:t>voyiez</a:t>
            </a:r>
            <a:r>
              <a:rPr lang="en-US" dirty="0" smtClean="0"/>
              <a:t>/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voies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/>
              <a:t>Soho</a:t>
            </a:r>
            <a:r>
              <a:rPr lang="en-US" dirty="0" smtClean="0"/>
              <a:t>.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-</a:t>
            </a:r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faudrait-il</a:t>
            </a:r>
            <a:r>
              <a:rPr lang="en-US" dirty="0" smtClean="0"/>
              <a:t> </a:t>
            </a:r>
            <a:r>
              <a:rPr lang="en-US" dirty="0" err="1" smtClean="0"/>
              <a:t>qu’on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aille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-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serait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3366FF"/>
                </a:solidFill>
              </a:rPr>
              <a:t>alliez</a:t>
            </a:r>
            <a:r>
              <a:rPr lang="en-US" dirty="0" smtClean="0"/>
              <a:t> /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ailles</a:t>
            </a:r>
            <a:r>
              <a:rPr lang="en-US" i="1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Central Park.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0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subjonctif</a:t>
            </a:r>
            <a:r>
              <a:rPr lang="en-US" dirty="0" smtClean="0"/>
              <a:t> passé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05" y="1600200"/>
            <a:ext cx="8814279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 smtClean="0"/>
              <a:t>AUXILIAIRE ÊTRE OU AVOIR AU SUBJONCTIF PRÉSENT</a:t>
            </a:r>
          </a:p>
          <a:p>
            <a:pPr marL="0" indent="0" algn="ctr">
              <a:buNone/>
            </a:pPr>
            <a:r>
              <a:rPr lang="en-US" dirty="0" smtClean="0"/>
              <a:t>+</a:t>
            </a:r>
          </a:p>
          <a:p>
            <a:pPr marL="0" indent="0" algn="ctr">
              <a:buNone/>
            </a:pPr>
            <a:r>
              <a:rPr lang="en-US" sz="2800" dirty="0" smtClean="0"/>
              <a:t>PARTICIPE PASSÉ</a:t>
            </a:r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8198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subjonctif</a:t>
            </a:r>
            <a:r>
              <a:rPr lang="en-US" dirty="0" smtClean="0"/>
              <a:t> passé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>
          <a:xfrm>
            <a:off x="2400249" y="1554679"/>
            <a:ext cx="4156185" cy="2285742"/>
          </a:xfrm>
        </p:spPr>
      </p:pic>
      <p:sp>
        <p:nvSpPr>
          <p:cNvPr id="6" name="TextBox 5"/>
          <p:cNvSpPr txBox="1"/>
          <p:nvPr/>
        </p:nvSpPr>
        <p:spPr>
          <a:xfrm>
            <a:off x="1042081" y="4635324"/>
            <a:ext cx="7457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Leur</a:t>
            </a:r>
            <a:r>
              <a:rPr lang="en-US" sz="2400" dirty="0" smtClean="0"/>
              <a:t> </a:t>
            </a:r>
            <a:r>
              <a:rPr lang="en-US" sz="2400" dirty="0" err="1" smtClean="0"/>
              <a:t>équipe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dirty="0" err="1" smtClean="0">
                <a:solidFill>
                  <a:srgbClr val="FF0000"/>
                </a:solidFill>
              </a:rPr>
              <a:t>gagné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Les supporters </a:t>
            </a:r>
            <a:r>
              <a:rPr lang="en-US" sz="2400" dirty="0" err="1" smtClean="0">
                <a:solidFill>
                  <a:srgbClr val="3366FF"/>
                </a:solidFill>
              </a:rPr>
              <a:t>sont</a:t>
            </a:r>
            <a:r>
              <a:rPr lang="en-US" sz="2400" dirty="0" smtClean="0">
                <a:solidFill>
                  <a:srgbClr val="3366FF"/>
                </a:solidFill>
              </a:rPr>
              <a:t> contents</a:t>
            </a:r>
            <a:r>
              <a:rPr lang="en-US" sz="2400" dirty="0" smtClean="0"/>
              <a:t>. </a:t>
            </a:r>
          </a:p>
          <a:p>
            <a:r>
              <a:rPr lang="en-US" sz="2400" dirty="0" smtClean="0">
                <a:sym typeface="Wingdings"/>
              </a:rPr>
              <a:t> </a:t>
            </a:r>
          </a:p>
          <a:p>
            <a:r>
              <a:rPr lang="en-US" sz="2400" dirty="0" smtClean="0">
                <a:sym typeface="Wingdings"/>
              </a:rPr>
              <a:t>Les supporters </a:t>
            </a:r>
            <a:r>
              <a:rPr lang="en-US" sz="2400" dirty="0" err="1" smtClean="0">
                <a:solidFill>
                  <a:srgbClr val="3366FF"/>
                </a:solidFill>
                <a:sym typeface="Wingdings"/>
              </a:rPr>
              <a:t>sont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sym typeface="Wingdings"/>
              </a:rPr>
              <a:t>contents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que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leur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ym typeface="Wingdings"/>
              </a:rPr>
              <a:t>équipe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sym typeface="Wingdings"/>
              </a:rPr>
              <a:t>ait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sym typeface="Wingdings"/>
              </a:rPr>
              <a:t>gagné</a:t>
            </a:r>
            <a:r>
              <a:rPr lang="en-US" sz="2400" dirty="0" smtClean="0">
                <a:sym typeface="Wingdings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835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subjonctif</a:t>
            </a:r>
            <a:r>
              <a:rPr lang="en-US" dirty="0" smtClean="0"/>
              <a:t> passé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765" b="7765"/>
          <a:stretch>
            <a:fillRect/>
          </a:stretch>
        </p:blipFill>
        <p:spPr>
          <a:xfrm>
            <a:off x="632966" y="1700012"/>
            <a:ext cx="3879545" cy="213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1700011"/>
            <a:ext cx="37973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4085299"/>
            <a:ext cx="4320299" cy="2430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2966" y="4624469"/>
            <a:ext cx="35427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bébé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s’est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endormi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maman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3366FF"/>
                </a:solidFill>
              </a:rPr>
              <a:t>est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contente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>
                <a:sym typeface="Wingdings"/>
              </a:rPr>
              <a:t> </a:t>
            </a: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La </a:t>
            </a:r>
            <a:r>
              <a:rPr lang="en-US" dirty="0" err="1" smtClean="0">
                <a:sym typeface="Wingdings"/>
              </a:rPr>
              <a:t>maman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est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olidFill>
                  <a:srgbClr val="3366FF"/>
                </a:solidFill>
                <a:sym typeface="Wingdings"/>
              </a:rPr>
              <a:t>contente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que</a:t>
            </a:r>
            <a:r>
              <a:rPr lang="en-US" dirty="0" smtClean="0">
                <a:sym typeface="Wingdings"/>
              </a:rPr>
              <a:t> le </a:t>
            </a:r>
            <a:r>
              <a:rPr lang="en-US" dirty="0" err="1" smtClean="0">
                <a:sym typeface="Wingdings"/>
              </a:rPr>
              <a:t>bébé</a:t>
            </a:r>
            <a:endParaRPr lang="en-US" dirty="0" smtClean="0">
              <a:sym typeface="Wingdings"/>
            </a:endParaRPr>
          </a:p>
          <a:p>
            <a:r>
              <a:rPr lang="en-US" dirty="0">
                <a:solidFill>
                  <a:srgbClr val="FF0000"/>
                </a:solidFill>
                <a:sym typeface="Wingdings"/>
              </a:rPr>
              <a:t>s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soit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endormi</a:t>
            </a:r>
            <a:r>
              <a:rPr lang="en-US" dirty="0" smtClean="0">
                <a:sym typeface="Wingdings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30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 smtClean="0"/>
              <a:t>L’indicatif</a:t>
            </a:r>
            <a:r>
              <a:rPr lang="en-US" sz="4400" dirty="0" smtClean="0"/>
              <a:t> </a:t>
            </a:r>
            <a:r>
              <a:rPr lang="en-US" sz="4400" dirty="0" err="1" smtClean="0"/>
              <a:t>présente</a:t>
            </a:r>
            <a:r>
              <a:rPr lang="en-US" sz="4400" dirty="0" smtClean="0"/>
              <a:t> la relation entre le </a:t>
            </a:r>
            <a:r>
              <a:rPr lang="en-US" sz="4400" dirty="0" err="1" smtClean="0"/>
              <a:t>sujet</a:t>
            </a:r>
            <a:r>
              <a:rPr lang="en-US" sz="4400" dirty="0" smtClean="0"/>
              <a:t> et le </a:t>
            </a:r>
            <a:r>
              <a:rPr lang="en-US" sz="4400" dirty="0" err="1" smtClean="0"/>
              <a:t>verbe</a:t>
            </a:r>
            <a:r>
              <a:rPr lang="en-US" sz="4400" dirty="0" smtClean="0"/>
              <a:t> </a:t>
            </a:r>
            <a:r>
              <a:rPr lang="en-US" sz="4400" dirty="0" err="1" smtClean="0"/>
              <a:t>comme</a:t>
            </a:r>
            <a:r>
              <a:rPr lang="en-US" sz="4400" dirty="0" smtClean="0"/>
              <a:t> </a:t>
            </a:r>
            <a:r>
              <a:rPr lang="en-US" sz="4400" b="1" dirty="0" err="1" smtClean="0"/>
              <a:t>factuelle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vraie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certaine</a:t>
            </a:r>
            <a:r>
              <a:rPr lang="en-US" sz="4400" dirty="0" smtClean="0"/>
              <a:t>. </a:t>
            </a:r>
            <a:r>
              <a:rPr lang="en-US" sz="4400" dirty="0" err="1" smtClean="0"/>
              <a:t>L’attitude</a:t>
            </a:r>
            <a:r>
              <a:rPr lang="en-US" sz="4400" dirty="0" smtClean="0"/>
              <a:t> du </a:t>
            </a:r>
            <a:r>
              <a:rPr lang="en-US" sz="4400" dirty="0" err="1" smtClean="0"/>
              <a:t>locuteur</a:t>
            </a:r>
            <a:r>
              <a:rPr lang="en-US" sz="4400" dirty="0" smtClean="0"/>
              <a:t> vis-à-vis de la relation entre le </a:t>
            </a:r>
            <a:r>
              <a:rPr lang="en-US" sz="4400" dirty="0" err="1" smtClean="0"/>
              <a:t>sujet</a:t>
            </a:r>
            <a:r>
              <a:rPr lang="en-US" sz="4400" dirty="0" smtClean="0"/>
              <a:t> et le </a:t>
            </a:r>
            <a:r>
              <a:rPr lang="en-US" sz="4400" dirty="0" err="1" smtClean="0"/>
              <a:t>verbe</a:t>
            </a:r>
            <a:r>
              <a:rPr lang="en-US" sz="4400" dirty="0" smtClean="0"/>
              <a:t> </a:t>
            </a:r>
            <a:r>
              <a:rPr lang="en-US" sz="4400" dirty="0" err="1" smtClean="0"/>
              <a:t>est</a:t>
            </a:r>
            <a:r>
              <a:rPr lang="en-US" sz="4400" dirty="0" smtClean="0"/>
              <a:t> </a:t>
            </a:r>
            <a:r>
              <a:rPr lang="en-US" sz="4400" dirty="0" err="1" smtClean="0"/>
              <a:t>une</a:t>
            </a:r>
            <a:r>
              <a:rPr lang="en-US" sz="4400" dirty="0" smtClean="0"/>
              <a:t> attitude </a:t>
            </a:r>
            <a:r>
              <a:rPr lang="en-US" sz="4400" dirty="0" err="1" smtClean="0"/>
              <a:t>d’</a:t>
            </a:r>
            <a:r>
              <a:rPr lang="en-US" sz="4400" b="1" dirty="0" err="1" smtClean="0"/>
              <a:t>objectivité</a:t>
            </a:r>
            <a:r>
              <a:rPr lang="en-US" sz="4400" dirty="0" smtClean="0"/>
              <a:t>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4168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subjonctif</a:t>
            </a:r>
            <a:r>
              <a:rPr lang="en-US" dirty="0" smtClean="0"/>
              <a:t> passé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Le </a:t>
            </a:r>
            <a:r>
              <a:rPr lang="en-US" dirty="0" err="1" smtClean="0"/>
              <a:t>subjonctif</a:t>
            </a:r>
            <a:r>
              <a:rPr lang="en-US" dirty="0" smtClean="0"/>
              <a:t> passé </a:t>
            </a:r>
            <a:r>
              <a:rPr lang="en-US" dirty="0" err="1" smtClean="0"/>
              <a:t>indique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l’action</a:t>
            </a:r>
            <a:r>
              <a:rPr lang="en-US" dirty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l’état</a:t>
            </a:r>
            <a:r>
              <a:rPr lang="en-US" dirty="0" smtClean="0"/>
              <a:t> </a:t>
            </a:r>
            <a:r>
              <a:rPr lang="en-US" dirty="0" err="1" smtClean="0"/>
              <a:t>exprimé</a:t>
            </a:r>
            <a:r>
              <a:rPr lang="en-US" dirty="0" smtClean="0"/>
              <a:t> par le </a:t>
            </a:r>
            <a:r>
              <a:rPr lang="en-US" dirty="0" err="1" smtClean="0"/>
              <a:t>verbe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ANTÉRIEUR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l’action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l’état</a:t>
            </a:r>
            <a:r>
              <a:rPr lang="en-US" dirty="0" smtClean="0"/>
              <a:t> </a:t>
            </a:r>
            <a:r>
              <a:rPr lang="en-US" dirty="0" err="1" smtClean="0"/>
              <a:t>exprimé</a:t>
            </a:r>
            <a:r>
              <a:rPr lang="en-US" dirty="0" smtClean="0"/>
              <a:t> par le </a:t>
            </a:r>
            <a:r>
              <a:rPr lang="en-US" dirty="0" err="1" smtClean="0"/>
              <a:t>verbe</a:t>
            </a:r>
            <a:r>
              <a:rPr lang="en-US" dirty="0" smtClean="0"/>
              <a:t> de la proposition </a:t>
            </a:r>
            <a:r>
              <a:rPr lang="en-US" dirty="0" err="1" smtClean="0"/>
              <a:t>principale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>
                <a:solidFill>
                  <a:srgbClr val="FF0000"/>
                </a:solidFill>
              </a:rPr>
              <a:t>D’abord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l’équipe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gagné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66FF"/>
                </a:solidFill>
              </a:rPr>
              <a:t>et après, les supporters </a:t>
            </a:r>
            <a:r>
              <a:rPr lang="en-US" dirty="0" err="1" smtClean="0">
                <a:solidFill>
                  <a:srgbClr val="3366FF"/>
                </a:solidFill>
              </a:rPr>
              <a:t>sont</a:t>
            </a:r>
            <a:r>
              <a:rPr lang="en-US" dirty="0" smtClean="0">
                <a:solidFill>
                  <a:srgbClr val="3366FF"/>
                </a:solidFill>
              </a:rPr>
              <a:t> contents.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D’abord</a:t>
            </a:r>
            <a:r>
              <a:rPr lang="en-US" dirty="0" smtClean="0">
                <a:solidFill>
                  <a:srgbClr val="FF0000"/>
                </a:solidFill>
              </a:rPr>
              <a:t>, le </a:t>
            </a:r>
            <a:r>
              <a:rPr lang="en-US" dirty="0" err="1" smtClean="0">
                <a:solidFill>
                  <a:srgbClr val="FF0000"/>
                </a:solidFill>
              </a:rPr>
              <a:t>bébé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s’est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endormi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66FF"/>
                </a:solidFill>
              </a:rPr>
              <a:t>et après, la </a:t>
            </a:r>
            <a:r>
              <a:rPr lang="en-US" dirty="0" err="1" smtClean="0">
                <a:solidFill>
                  <a:srgbClr val="3366FF"/>
                </a:solidFill>
              </a:rPr>
              <a:t>mère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est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contente</a:t>
            </a:r>
            <a:r>
              <a:rPr lang="en-US" dirty="0" smtClean="0">
                <a:solidFill>
                  <a:srgbClr val="3366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2383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89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5023"/>
            <a:ext cx="8229600" cy="487777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Notez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subjonctif</a:t>
            </a:r>
            <a:r>
              <a:rPr lang="en-US" dirty="0" smtClean="0"/>
              <a:t> passé </a:t>
            </a:r>
            <a:r>
              <a:rPr lang="en-US" dirty="0" err="1" smtClean="0"/>
              <a:t>s’emploie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</a:t>
            </a:r>
            <a:r>
              <a:rPr lang="en-US" dirty="0" err="1" smtClean="0"/>
              <a:t>aujourd’hui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langue courante pour </a:t>
            </a:r>
            <a:r>
              <a:rPr lang="en-US" dirty="0" err="1" smtClean="0"/>
              <a:t>indiquer</a:t>
            </a:r>
            <a:r>
              <a:rPr lang="en-US" dirty="0" smtClean="0"/>
              <a:t> un rapport </a:t>
            </a:r>
            <a:r>
              <a:rPr lang="en-US" dirty="0" err="1" smtClean="0"/>
              <a:t>d’</a:t>
            </a:r>
            <a:r>
              <a:rPr lang="en-US" dirty="0" err="1" smtClean="0">
                <a:solidFill>
                  <a:srgbClr val="FF0000"/>
                </a:solidFill>
              </a:rPr>
              <a:t>antériorité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passé: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 </a:t>
            </a:r>
            <a:r>
              <a:rPr lang="en-US" dirty="0" err="1" smtClean="0"/>
              <a:t>mère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3366FF"/>
                </a:solidFill>
              </a:rPr>
              <a:t>était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contente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 err="1" smtClean="0"/>
              <a:t>bébé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se </a:t>
            </a:r>
            <a:r>
              <a:rPr lang="en-US" dirty="0" err="1" smtClean="0">
                <a:solidFill>
                  <a:srgbClr val="FF0000"/>
                </a:solidFill>
              </a:rPr>
              <a:t>soit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endormi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895" y="2779022"/>
            <a:ext cx="2633506" cy="354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73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Hier</a:t>
            </a:r>
            <a:r>
              <a:rPr lang="en-US" dirty="0" smtClean="0"/>
              <a:t>,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n’avez</a:t>
            </a:r>
            <a:r>
              <a:rPr lang="en-US" dirty="0" smtClean="0"/>
              <a:t> pas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dormi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n’avez</a:t>
            </a:r>
            <a:r>
              <a:rPr lang="en-US" dirty="0" smtClean="0"/>
              <a:t> pas </a:t>
            </a:r>
            <a:r>
              <a:rPr lang="en-US" dirty="0" err="1" smtClean="0"/>
              <a:t>fini</a:t>
            </a:r>
            <a:r>
              <a:rPr lang="en-US" dirty="0" smtClean="0"/>
              <a:t> </a:t>
            </a:r>
            <a:r>
              <a:rPr lang="en-US" dirty="0" err="1" smtClean="0"/>
              <a:t>vos</a:t>
            </a:r>
            <a:r>
              <a:rPr lang="en-US" dirty="0" smtClean="0"/>
              <a:t> devoirs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   </a:t>
            </a:r>
            <a:r>
              <a:rPr lang="en-US" dirty="0" err="1" smtClean="0"/>
              <a:t>vous</a:t>
            </a:r>
            <a:r>
              <a:rPr lang="en-US" dirty="0" smtClean="0"/>
              <a:t> ne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êtes</a:t>
            </a:r>
            <a:r>
              <a:rPr lang="en-US" dirty="0" smtClean="0"/>
              <a:t> pas </a:t>
            </a:r>
            <a:r>
              <a:rPr lang="en-US" dirty="0" err="1" smtClean="0"/>
              <a:t>amusé</a:t>
            </a:r>
            <a:r>
              <a:rPr lang="en-US" dirty="0" smtClean="0"/>
              <a:t>(e)(s)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êtes</a:t>
            </a:r>
            <a:r>
              <a:rPr lang="en-US" dirty="0" smtClean="0"/>
              <a:t> </a:t>
            </a:r>
            <a:r>
              <a:rPr lang="en-US" dirty="0" err="1" smtClean="0"/>
              <a:t>arrivés</a:t>
            </a:r>
            <a:r>
              <a:rPr lang="en-US" dirty="0" smtClean="0"/>
              <a:t> en retard </a:t>
            </a:r>
            <a:r>
              <a:rPr lang="en-US" dirty="0" err="1" smtClean="0"/>
              <a:t>à</a:t>
            </a:r>
            <a:r>
              <a:rPr lang="en-US" dirty="0" smtClean="0"/>
              <a:t> un </a:t>
            </a:r>
            <a:r>
              <a:rPr lang="en-US" dirty="0" err="1" smtClean="0"/>
              <a:t>rendez-vous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n’avez</a:t>
            </a:r>
            <a:r>
              <a:rPr lang="en-US" dirty="0" smtClean="0"/>
              <a:t> </a:t>
            </a:r>
            <a:r>
              <a:rPr lang="en-US" dirty="0" err="1" smtClean="0"/>
              <a:t>rien</a:t>
            </a:r>
            <a:r>
              <a:rPr lang="en-US" dirty="0" smtClean="0"/>
              <a:t> </a:t>
            </a:r>
            <a:r>
              <a:rPr lang="en-US" dirty="0" err="1" smtClean="0"/>
              <a:t>mangé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Aujourd’hui</a:t>
            </a:r>
            <a:r>
              <a:rPr lang="en-US" dirty="0" smtClean="0"/>
              <a:t>,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amis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désolés</a:t>
            </a:r>
            <a:r>
              <a:rPr lang="en-US" dirty="0" smtClean="0"/>
              <a:t> pour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expriment</a:t>
            </a:r>
            <a:r>
              <a:rPr lang="en-US" dirty="0" smtClean="0"/>
              <a:t> </a:t>
            </a:r>
            <a:r>
              <a:rPr lang="en-US" dirty="0" err="1" smtClean="0"/>
              <a:t>leurs</a:t>
            </a:r>
            <a:r>
              <a:rPr lang="en-US" dirty="0" smtClean="0"/>
              <a:t> regrets: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 Nous </a:t>
            </a:r>
            <a:r>
              <a:rPr lang="en-US" dirty="0" err="1" smtClean="0">
                <a:sym typeface="Wingdings"/>
              </a:rPr>
              <a:t>regrettons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que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vous</a:t>
            </a:r>
            <a:r>
              <a:rPr lang="en-US" dirty="0" smtClean="0">
                <a:sym typeface="Wingdings"/>
              </a:rPr>
              <a:t>/</a:t>
            </a:r>
            <a:r>
              <a:rPr lang="en-US" dirty="0" err="1" smtClean="0">
                <a:sym typeface="Wingdings"/>
              </a:rPr>
              <a:t>tu</a:t>
            </a:r>
            <a:r>
              <a:rPr lang="en-US" dirty="0" smtClean="0">
                <a:sym typeface="Wingdings"/>
              </a:rPr>
              <a:t> ____________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87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Modèle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Question: </a:t>
            </a:r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as /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avez</a:t>
            </a:r>
            <a:r>
              <a:rPr lang="en-US" dirty="0" smtClean="0"/>
              <a:t> fait, vu, </a:t>
            </a:r>
            <a:r>
              <a:rPr lang="en-US" dirty="0" err="1" smtClean="0"/>
              <a:t>visité</a:t>
            </a:r>
            <a:r>
              <a:rPr lang="en-US" dirty="0" smtClean="0"/>
              <a:t>, </a:t>
            </a:r>
            <a:r>
              <a:rPr lang="en-US" dirty="0" err="1" smtClean="0"/>
              <a:t>bu</a:t>
            </a:r>
            <a:r>
              <a:rPr lang="en-US" dirty="0" smtClean="0"/>
              <a:t>, </a:t>
            </a:r>
            <a:r>
              <a:rPr lang="en-US" dirty="0" err="1" smtClean="0"/>
              <a:t>mangé</a:t>
            </a:r>
            <a:r>
              <a:rPr lang="en-US" dirty="0" smtClean="0"/>
              <a:t>, </a:t>
            </a:r>
            <a:r>
              <a:rPr lang="en-US" dirty="0" err="1" smtClean="0"/>
              <a:t>appris</a:t>
            </a:r>
            <a:r>
              <a:rPr lang="en-US" dirty="0" smtClean="0"/>
              <a:t>, etc. </a:t>
            </a:r>
            <a:r>
              <a:rPr lang="en-US" dirty="0" err="1" smtClean="0"/>
              <a:t>hier</a:t>
            </a:r>
            <a:r>
              <a:rPr lang="en-US" dirty="0" smtClean="0"/>
              <a:t>? </a:t>
            </a:r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es-tu</a:t>
            </a:r>
            <a:r>
              <a:rPr lang="en-US" dirty="0" smtClean="0"/>
              <a:t> / </a:t>
            </a:r>
            <a:r>
              <a:rPr lang="en-US" dirty="0" err="1" smtClean="0"/>
              <a:t>êtes-vous</a:t>
            </a:r>
            <a:r>
              <a:rPr lang="en-US" dirty="0" smtClean="0"/>
              <a:t> </a:t>
            </a:r>
            <a:r>
              <a:rPr lang="en-US" dirty="0" err="1" smtClean="0"/>
              <a:t>allé</a:t>
            </a:r>
            <a:r>
              <a:rPr lang="en-US" dirty="0" smtClean="0"/>
              <a:t> (e)(s) </a:t>
            </a:r>
            <a:r>
              <a:rPr lang="en-US" dirty="0" err="1" smtClean="0"/>
              <a:t>hier</a:t>
            </a:r>
            <a:r>
              <a:rPr lang="en-US" dirty="0" smtClean="0"/>
              <a:t>?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Réponse</a:t>
            </a:r>
            <a:r>
              <a:rPr lang="en-US" dirty="0" smtClean="0"/>
              <a:t>: </a:t>
            </a:r>
            <a:r>
              <a:rPr lang="en-US" dirty="0" err="1" smtClean="0"/>
              <a:t>J’ai</a:t>
            </a:r>
            <a:r>
              <a:rPr lang="en-US" dirty="0" smtClean="0"/>
              <a:t>/ nous </a:t>
            </a:r>
            <a:r>
              <a:rPr lang="en-US" dirty="0" err="1" smtClean="0"/>
              <a:t>avons</a:t>
            </a:r>
            <a:r>
              <a:rPr lang="en-US" dirty="0" smtClean="0"/>
              <a:t> vu des </a:t>
            </a:r>
            <a:r>
              <a:rPr lang="en-US" dirty="0" err="1" smtClean="0"/>
              <a:t>gratte-ciel</a:t>
            </a:r>
            <a:r>
              <a:rPr lang="en-US" dirty="0" smtClean="0"/>
              <a:t>, je </a:t>
            </a:r>
            <a:r>
              <a:rPr lang="en-US" dirty="0" err="1" smtClean="0"/>
              <a:t>suis</a:t>
            </a:r>
            <a:r>
              <a:rPr lang="en-US" dirty="0" smtClean="0"/>
              <a:t>/ nous </a:t>
            </a:r>
            <a:r>
              <a:rPr lang="en-US" dirty="0" err="1" smtClean="0"/>
              <a:t>sommes</a:t>
            </a:r>
            <a:r>
              <a:rPr lang="en-US" dirty="0" smtClean="0"/>
              <a:t> </a:t>
            </a:r>
            <a:r>
              <a:rPr lang="en-US" dirty="0" err="1" smtClean="0"/>
              <a:t>allé</a:t>
            </a:r>
            <a:r>
              <a:rPr lang="en-US" dirty="0" smtClean="0"/>
              <a:t>(e)(s) </a:t>
            </a:r>
            <a:r>
              <a:rPr lang="en-US" dirty="0" err="1" smtClean="0"/>
              <a:t>à</a:t>
            </a:r>
            <a:r>
              <a:rPr lang="en-US" dirty="0" smtClean="0"/>
              <a:t> Central Park, etc.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Commentaire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3366FF"/>
                </a:solidFill>
              </a:rPr>
              <a:t>je (ne) </a:t>
            </a:r>
            <a:r>
              <a:rPr lang="en-US" dirty="0" err="1" smtClean="0">
                <a:solidFill>
                  <a:srgbClr val="3366FF"/>
                </a:solidFill>
              </a:rPr>
              <a:t>suis</a:t>
            </a:r>
            <a:r>
              <a:rPr lang="en-US" dirty="0" smtClean="0">
                <a:solidFill>
                  <a:srgbClr val="3366FF"/>
                </a:solidFill>
              </a:rPr>
              <a:t> (pas) surprise </a:t>
            </a:r>
            <a:r>
              <a:rPr lang="en-US" dirty="0" err="1" smtClean="0">
                <a:solidFill>
                  <a:srgbClr val="FF0000"/>
                </a:solidFill>
              </a:rPr>
              <a:t>que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aies</a:t>
            </a:r>
            <a:r>
              <a:rPr lang="en-US" dirty="0" smtClean="0">
                <a:solidFill>
                  <a:srgbClr val="FF0000"/>
                </a:solidFill>
              </a:rPr>
              <a:t>/ </a:t>
            </a:r>
            <a:r>
              <a:rPr lang="en-US" dirty="0" err="1" smtClean="0">
                <a:solidFill>
                  <a:srgbClr val="FF0000"/>
                </a:solidFill>
              </a:rPr>
              <a:t>vous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ayez</a:t>
            </a:r>
            <a:r>
              <a:rPr lang="en-US" dirty="0" smtClean="0">
                <a:solidFill>
                  <a:srgbClr val="FF0000"/>
                </a:solidFill>
              </a:rPr>
              <a:t> vu</a:t>
            </a:r>
            <a:r>
              <a:rPr lang="en-US" dirty="0" smtClean="0"/>
              <a:t> des </a:t>
            </a:r>
            <a:r>
              <a:rPr lang="en-US" dirty="0" err="1" smtClean="0"/>
              <a:t>gratte-ciel</a:t>
            </a:r>
            <a:r>
              <a:rPr lang="en-US" dirty="0" smtClean="0"/>
              <a:t>, etc.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52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Modèle</a:t>
            </a:r>
            <a:r>
              <a:rPr lang="en-US" sz="3200" dirty="0" smtClean="0"/>
              <a:t>: </a:t>
            </a:r>
            <a:r>
              <a:rPr lang="en-US" sz="3200" dirty="0" smtClean="0">
                <a:solidFill>
                  <a:srgbClr val="3366FF"/>
                </a:solidFill>
              </a:rPr>
              <a:t>je (ne) </a:t>
            </a:r>
            <a:r>
              <a:rPr lang="en-US" sz="3200" dirty="0" err="1" smtClean="0">
                <a:solidFill>
                  <a:srgbClr val="3366FF"/>
                </a:solidFill>
              </a:rPr>
              <a:t>suis</a:t>
            </a:r>
            <a:r>
              <a:rPr lang="en-US" sz="3200" dirty="0" smtClean="0">
                <a:solidFill>
                  <a:srgbClr val="3366FF"/>
                </a:solidFill>
              </a:rPr>
              <a:t> (pas) surprise </a:t>
            </a:r>
            <a:r>
              <a:rPr lang="en-US" sz="3200" dirty="0" err="1" smtClean="0">
                <a:solidFill>
                  <a:srgbClr val="FF0000"/>
                </a:solidFill>
              </a:rPr>
              <a:t>que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aies</a:t>
            </a:r>
            <a:r>
              <a:rPr lang="en-US" sz="3200" dirty="0" smtClean="0">
                <a:solidFill>
                  <a:srgbClr val="FF0000"/>
                </a:solidFill>
              </a:rPr>
              <a:t>/ </a:t>
            </a:r>
            <a:r>
              <a:rPr lang="en-US" sz="3200" dirty="0" err="1" smtClean="0">
                <a:solidFill>
                  <a:srgbClr val="FF0000"/>
                </a:solidFill>
              </a:rPr>
              <a:t>vous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ayez</a:t>
            </a:r>
            <a:r>
              <a:rPr lang="en-US" sz="3200" dirty="0" smtClean="0">
                <a:solidFill>
                  <a:srgbClr val="FF0000"/>
                </a:solidFill>
              </a:rPr>
              <a:t> vu</a:t>
            </a:r>
            <a:r>
              <a:rPr lang="en-US" sz="3200" dirty="0" smtClean="0"/>
              <a:t> des </a:t>
            </a:r>
            <a:r>
              <a:rPr lang="en-US" sz="3200" dirty="0" err="1" smtClean="0"/>
              <a:t>gratte-ciel</a:t>
            </a:r>
            <a:r>
              <a:rPr lang="en-US" sz="3200" dirty="0" smtClean="0"/>
              <a:t>, etc.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Utilisez</a:t>
            </a:r>
            <a:r>
              <a:rPr lang="en-US" sz="2800" dirty="0" smtClean="0"/>
              <a:t> </a:t>
            </a:r>
            <a:r>
              <a:rPr lang="en-US" sz="2800" dirty="0" err="1" smtClean="0"/>
              <a:t>ces</a:t>
            </a:r>
            <a:r>
              <a:rPr lang="en-US" sz="2800" dirty="0" smtClean="0"/>
              <a:t> expressions </a:t>
            </a:r>
            <a:r>
              <a:rPr lang="en-US" sz="2800" dirty="0" err="1" smtClean="0"/>
              <a:t>dans</a:t>
            </a:r>
            <a:r>
              <a:rPr lang="en-US" sz="2800" dirty="0" smtClean="0"/>
              <a:t> la proposition </a:t>
            </a:r>
            <a:r>
              <a:rPr lang="en-US" sz="2800" dirty="0" err="1" smtClean="0"/>
              <a:t>principale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Je </a:t>
            </a:r>
            <a:r>
              <a:rPr lang="en-US" sz="2800" dirty="0" err="1" smtClean="0"/>
              <a:t>suis</a:t>
            </a:r>
            <a:r>
              <a:rPr lang="en-US" sz="2800" dirty="0" smtClean="0"/>
              <a:t> content(e) ≠ </a:t>
            </a:r>
            <a:r>
              <a:rPr lang="en-US" sz="2800" dirty="0" err="1" smtClean="0"/>
              <a:t>désolé</a:t>
            </a:r>
            <a:r>
              <a:rPr lang="en-US" sz="2800" dirty="0" smtClean="0"/>
              <a:t>(e) </a:t>
            </a:r>
            <a:r>
              <a:rPr lang="en-US" sz="2800" dirty="0" err="1" smtClean="0"/>
              <a:t>que</a:t>
            </a:r>
            <a:r>
              <a:rPr lang="en-US" sz="2800" dirty="0" smtClean="0"/>
              <a:t> … </a:t>
            </a:r>
          </a:p>
          <a:p>
            <a:pPr marL="0" indent="0">
              <a:buNone/>
            </a:pPr>
            <a:r>
              <a:rPr lang="en-US" sz="2800" dirty="0" smtClean="0"/>
              <a:t>Il (n’) </a:t>
            </a:r>
            <a:r>
              <a:rPr lang="en-US" sz="2800" dirty="0" err="1" smtClean="0"/>
              <a:t>est</a:t>
            </a:r>
            <a:r>
              <a:rPr lang="en-US" sz="2800" dirty="0" smtClean="0"/>
              <a:t> (pas) </a:t>
            </a:r>
            <a:r>
              <a:rPr lang="en-US" sz="2800" dirty="0" err="1" smtClean="0"/>
              <a:t>surprenant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… </a:t>
            </a:r>
          </a:p>
          <a:p>
            <a:pPr marL="0" indent="0">
              <a:buNone/>
            </a:pPr>
            <a:r>
              <a:rPr lang="en-US" sz="2800" dirty="0" smtClean="0"/>
              <a:t>Je (ne) </a:t>
            </a:r>
            <a:r>
              <a:rPr lang="en-US" sz="2800" dirty="0" err="1" smtClean="0"/>
              <a:t>suis</a:t>
            </a:r>
            <a:r>
              <a:rPr lang="en-US" sz="2800" dirty="0" smtClean="0"/>
              <a:t> (pas) </a:t>
            </a:r>
            <a:r>
              <a:rPr lang="en-US" sz="2800" dirty="0" err="1" smtClean="0"/>
              <a:t>surpris</a:t>
            </a:r>
            <a:r>
              <a:rPr lang="en-US" sz="2800" dirty="0" smtClean="0"/>
              <a:t>(e), </a:t>
            </a:r>
            <a:r>
              <a:rPr lang="en-US" sz="2800" dirty="0" err="1" smtClean="0"/>
              <a:t>étonné</a:t>
            </a:r>
            <a:r>
              <a:rPr lang="en-US" sz="2800" dirty="0" smtClean="0"/>
              <a:t> (e) </a:t>
            </a:r>
            <a:r>
              <a:rPr lang="en-US" sz="2800" dirty="0" err="1" smtClean="0"/>
              <a:t>que</a:t>
            </a:r>
            <a:r>
              <a:rPr lang="en-US" sz="2800" dirty="0" smtClean="0"/>
              <a:t> … </a:t>
            </a:r>
          </a:p>
          <a:p>
            <a:pPr marL="0" indent="0">
              <a:buNone/>
            </a:pPr>
            <a:r>
              <a:rPr lang="en-US" sz="2800" dirty="0" smtClean="0"/>
              <a:t>Je </a:t>
            </a:r>
            <a:r>
              <a:rPr lang="en-US" sz="2800" dirty="0" err="1" smtClean="0"/>
              <a:t>regrette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… </a:t>
            </a:r>
          </a:p>
          <a:p>
            <a:pPr marL="0" indent="0">
              <a:buNone/>
            </a:pPr>
            <a:r>
              <a:rPr lang="en-US" sz="2800" dirty="0" smtClean="0"/>
              <a:t>Il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dommage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… </a:t>
            </a:r>
          </a:p>
          <a:p>
            <a:pPr marL="0" indent="0">
              <a:buNone/>
            </a:pPr>
            <a:r>
              <a:rPr lang="en-US" sz="2800" dirty="0" err="1" smtClean="0"/>
              <a:t>C’est</a:t>
            </a:r>
            <a:r>
              <a:rPr lang="en-US" sz="2800" dirty="0" smtClean="0"/>
              <a:t> </a:t>
            </a:r>
            <a:r>
              <a:rPr lang="en-US" sz="2800" dirty="0" err="1" smtClean="0"/>
              <a:t>bien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… </a:t>
            </a:r>
          </a:p>
          <a:p>
            <a:pPr marL="0" indent="0">
              <a:buNone/>
            </a:pPr>
            <a:r>
              <a:rPr lang="en-US" sz="2800" dirty="0" smtClean="0"/>
              <a:t>Il </a:t>
            </a:r>
            <a:r>
              <a:rPr lang="en-US" sz="2800" dirty="0" err="1" smtClean="0"/>
              <a:t>aurait</a:t>
            </a:r>
            <a:r>
              <a:rPr lang="en-US" sz="2800" dirty="0" smtClean="0"/>
              <a:t> </a:t>
            </a:r>
            <a:r>
              <a:rPr lang="en-US" sz="2800" dirty="0" err="1" smtClean="0"/>
              <a:t>préférable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…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9625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arbres</a:t>
            </a:r>
            <a:r>
              <a:rPr lang="en-US" dirty="0" smtClean="0"/>
              <a:t> </a:t>
            </a:r>
            <a:r>
              <a:rPr lang="en-US" dirty="0" err="1" smtClean="0"/>
              <a:t>perdent</a:t>
            </a:r>
            <a:r>
              <a:rPr lang="en-US" dirty="0" smtClean="0"/>
              <a:t> </a:t>
            </a:r>
            <a:r>
              <a:rPr lang="en-US" dirty="0" err="1" smtClean="0"/>
              <a:t>leurs</a:t>
            </a:r>
            <a:r>
              <a:rPr lang="en-US" dirty="0" smtClean="0"/>
              <a:t> </a:t>
            </a:r>
            <a:r>
              <a:rPr lang="en-US" dirty="0" err="1" smtClean="0"/>
              <a:t>feuilles</a:t>
            </a:r>
            <a:r>
              <a:rPr lang="en-US" dirty="0" smtClean="0"/>
              <a:t> en </a:t>
            </a:r>
            <a:r>
              <a:rPr lang="en-US" dirty="0" err="1" smtClean="0"/>
              <a:t>automne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118" r="21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807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Le </a:t>
            </a:r>
            <a:r>
              <a:rPr lang="en-US" sz="4400" dirty="0" err="1" smtClean="0"/>
              <a:t>subjonctif</a:t>
            </a:r>
            <a:r>
              <a:rPr lang="en-US" sz="4400" dirty="0" smtClean="0"/>
              <a:t> </a:t>
            </a:r>
            <a:r>
              <a:rPr lang="en-US" sz="4400" dirty="0" err="1" smtClean="0"/>
              <a:t>s’emploie</a:t>
            </a:r>
            <a:r>
              <a:rPr lang="en-US" sz="4400" dirty="0" smtClean="0"/>
              <a:t> le plus </a:t>
            </a:r>
            <a:r>
              <a:rPr lang="en-US" sz="4400" dirty="0" err="1" smtClean="0"/>
              <a:t>souvent</a:t>
            </a:r>
            <a:r>
              <a:rPr lang="en-US" sz="4400" dirty="0" smtClean="0"/>
              <a:t> </a:t>
            </a:r>
            <a:r>
              <a:rPr lang="en-US" sz="4400" dirty="0" err="1" smtClean="0"/>
              <a:t>quand</a:t>
            </a:r>
            <a:r>
              <a:rPr lang="en-US" sz="4400" dirty="0" smtClean="0"/>
              <a:t> le </a:t>
            </a:r>
            <a:r>
              <a:rPr lang="en-US" sz="4400" dirty="0" err="1" smtClean="0"/>
              <a:t>locuteur</a:t>
            </a:r>
            <a:r>
              <a:rPr lang="en-US" sz="4400" dirty="0" smtClean="0"/>
              <a:t> </a:t>
            </a:r>
            <a:r>
              <a:rPr lang="en-US" sz="4400" dirty="0" err="1" smtClean="0"/>
              <a:t>veut</a:t>
            </a:r>
            <a:r>
              <a:rPr lang="en-US" sz="4400" dirty="0" smtClean="0"/>
              <a:t> </a:t>
            </a:r>
            <a:r>
              <a:rPr lang="en-US" sz="4400" dirty="0" err="1" smtClean="0"/>
              <a:t>exprimer</a:t>
            </a:r>
            <a:r>
              <a:rPr lang="en-US" sz="4400" dirty="0" smtClean="0"/>
              <a:t> des attitudes </a:t>
            </a:r>
            <a:r>
              <a:rPr lang="en-US" sz="4400" dirty="0" err="1" smtClean="0"/>
              <a:t>comme</a:t>
            </a:r>
            <a:r>
              <a:rPr lang="en-US" sz="4400" dirty="0" smtClean="0"/>
              <a:t> le </a:t>
            </a:r>
            <a:r>
              <a:rPr lang="en-US" sz="4400" dirty="0" err="1" smtClean="0"/>
              <a:t>jugement</a:t>
            </a:r>
            <a:r>
              <a:rPr lang="en-US" sz="4400" dirty="0" smtClean="0"/>
              <a:t>, </a:t>
            </a:r>
            <a:r>
              <a:rPr lang="en-US" sz="4400" dirty="0" err="1" smtClean="0"/>
              <a:t>l’émotion</a:t>
            </a:r>
            <a:r>
              <a:rPr lang="en-US" sz="4400" dirty="0" smtClean="0"/>
              <a:t>, la </a:t>
            </a:r>
            <a:r>
              <a:rPr lang="en-US" sz="4400" dirty="0" err="1" smtClean="0"/>
              <a:t>peur</a:t>
            </a:r>
            <a:r>
              <a:rPr lang="en-US" sz="4400" dirty="0" smtClean="0"/>
              <a:t>, le </a:t>
            </a:r>
            <a:r>
              <a:rPr lang="en-US" sz="4400" dirty="0" err="1" smtClean="0"/>
              <a:t>souhait</a:t>
            </a:r>
            <a:r>
              <a:rPr lang="en-US" sz="4400" dirty="0" smtClean="0"/>
              <a:t>, la </a:t>
            </a:r>
            <a:r>
              <a:rPr lang="en-US" sz="4400" dirty="0" err="1" smtClean="0"/>
              <a:t>volonté</a:t>
            </a:r>
            <a:r>
              <a:rPr lang="en-US" sz="4400" dirty="0" smtClean="0"/>
              <a:t>, le </a:t>
            </a:r>
            <a:r>
              <a:rPr lang="en-US" sz="4400" dirty="0" err="1" smtClean="0"/>
              <a:t>doute</a:t>
            </a:r>
            <a:r>
              <a:rPr lang="en-US" sz="4400" dirty="0" smtClean="0"/>
              <a:t>, etc.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Le </a:t>
            </a:r>
            <a:r>
              <a:rPr lang="en-US" sz="4400" dirty="0" err="1" smtClean="0"/>
              <a:t>subjonctif</a:t>
            </a:r>
            <a:r>
              <a:rPr lang="en-US" sz="4400" dirty="0" smtClean="0"/>
              <a:t> </a:t>
            </a:r>
            <a:r>
              <a:rPr lang="en-US" sz="4400" dirty="0" err="1" smtClean="0"/>
              <a:t>projette</a:t>
            </a:r>
            <a:r>
              <a:rPr lang="en-US" sz="4400" dirty="0" smtClean="0"/>
              <a:t> la </a:t>
            </a:r>
            <a:r>
              <a:rPr lang="en-US" sz="4400" b="1" dirty="0" err="1" smtClean="0"/>
              <a:t>subjectivité</a:t>
            </a:r>
            <a:r>
              <a:rPr lang="en-US" sz="4400" dirty="0" smtClean="0"/>
              <a:t> du </a:t>
            </a:r>
            <a:r>
              <a:rPr lang="en-US" sz="4400" dirty="0" err="1" smtClean="0"/>
              <a:t>locuteur</a:t>
            </a:r>
            <a:r>
              <a:rPr lang="en-US" sz="4400" dirty="0" smtClean="0"/>
              <a:t> </a:t>
            </a:r>
            <a:r>
              <a:rPr lang="en-US" sz="4400" dirty="0" err="1" smtClean="0"/>
              <a:t>sur</a:t>
            </a:r>
            <a:r>
              <a:rPr lang="en-US" sz="4400" dirty="0" smtClean="0"/>
              <a:t> </a:t>
            </a:r>
            <a:r>
              <a:rPr lang="en-US" sz="4400" b="1" dirty="0" smtClean="0"/>
              <a:t>la relation</a:t>
            </a:r>
            <a:r>
              <a:rPr lang="en-US" sz="4400" dirty="0" smtClean="0"/>
              <a:t> entre le </a:t>
            </a:r>
            <a:r>
              <a:rPr lang="en-US" sz="4400" dirty="0" err="1" smtClean="0"/>
              <a:t>sujet</a:t>
            </a:r>
            <a:r>
              <a:rPr lang="en-US" sz="4400" dirty="0" smtClean="0"/>
              <a:t> et le </a:t>
            </a:r>
            <a:r>
              <a:rPr lang="en-US" sz="4400" dirty="0" err="1" smtClean="0"/>
              <a:t>verbe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07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 </a:t>
            </a:r>
            <a:r>
              <a:rPr lang="en-US" dirty="0" err="1" smtClean="0"/>
              <a:t>souhaite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soyez</a:t>
            </a:r>
            <a:r>
              <a:rPr lang="en-US" dirty="0" smtClean="0"/>
              <a:t> </a:t>
            </a:r>
            <a:r>
              <a:rPr lang="en-US" dirty="0" err="1" smtClean="0"/>
              <a:t>heureux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78" b="8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9779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subjonctif</a:t>
            </a:r>
            <a:r>
              <a:rPr lang="en-US" dirty="0" smtClean="0"/>
              <a:t> </a:t>
            </a:r>
            <a:r>
              <a:rPr lang="en-US" dirty="0" err="1" smtClean="0"/>
              <a:t>existe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en </a:t>
            </a:r>
            <a:r>
              <a:rPr lang="en-US" dirty="0" err="1" smtClean="0"/>
              <a:t>anglais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</a:t>
            </a:r>
            <a:r>
              <a:rPr lang="en-US" b="1" dirty="0" smtClean="0"/>
              <a:t>live</a:t>
            </a:r>
            <a:r>
              <a:rPr lang="en-US" dirty="0" smtClean="0"/>
              <a:t> the king!</a:t>
            </a:r>
          </a:p>
          <a:p>
            <a:r>
              <a:rPr lang="en-US" dirty="0" smtClean="0"/>
              <a:t>If I </a:t>
            </a:r>
            <a:r>
              <a:rPr lang="en-US" b="1" dirty="0" smtClean="0"/>
              <a:t>were</a:t>
            </a:r>
            <a:r>
              <a:rPr lang="en-US" dirty="0" smtClean="0"/>
              <a:t> rich, … </a:t>
            </a:r>
          </a:p>
          <a:p>
            <a:r>
              <a:rPr lang="en-US" dirty="0" smtClean="0"/>
              <a:t>Put your dog on a leash, lest he </a:t>
            </a:r>
            <a:r>
              <a:rPr lang="en-US" b="1" dirty="0" smtClean="0"/>
              <a:t>escape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17" y="3279246"/>
            <a:ext cx="38100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92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beaucoup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usité</a:t>
            </a:r>
            <a:r>
              <a:rPr lang="en-US" dirty="0" smtClean="0"/>
              <a:t> en </a:t>
            </a:r>
            <a:r>
              <a:rPr lang="en-US" dirty="0" err="1" smtClean="0"/>
              <a:t>anglais</a:t>
            </a:r>
            <a:r>
              <a:rPr lang="en-US" dirty="0" smtClean="0"/>
              <a:t> </a:t>
            </a:r>
            <a:r>
              <a:rPr lang="en-US" dirty="0" err="1" smtClean="0"/>
              <a:t>qu’en</a:t>
            </a:r>
            <a:r>
              <a:rPr lang="en-US" dirty="0" smtClean="0"/>
              <a:t> </a:t>
            </a:r>
            <a:r>
              <a:rPr lang="en-US" dirty="0" err="1" smtClean="0"/>
              <a:t>français</a:t>
            </a:r>
            <a:r>
              <a:rPr lang="en-US" dirty="0" smtClean="0"/>
              <a:t>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4400" u="sng" dirty="0" smtClean="0"/>
          </a:p>
          <a:p>
            <a:pPr marL="0" indent="0">
              <a:buNone/>
            </a:pPr>
            <a:r>
              <a:rPr lang="en-US" sz="4400" u="sng" dirty="0" smtClean="0"/>
              <a:t>Note</a:t>
            </a:r>
            <a:r>
              <a:rPr lang="en-US" sz="4400" dirty="0" smtClean="0"/>
              <a:t>: le </a:t>
            </a:r>
            <a:r>
              <a:rPr lang="en-US" sz="4400" dirty="0" err="1" smtClean="0"/>
              <a:t>subjonctif</a:t>
            </a:r>
            <a:r>
              <a:rPr lang="en-US" sz="4400" dirty="0" smtClean="0"/>
              <a:t> </a:t>
            </a:r>
            <a:r>
              <a:rPr lang="en-US" sz="4400" dirty="0" err="1" smtClean="0"/>
              <a:t>est</a:t>
            </a:r>
            <a:r>
              <a:rPr lang="en-US" sz="4400" dirty="0" smtClean="0"/>
              <a:t> </a:t>
            </a:r>
            <a:r>
              <a:rPr lang="en-US" sz="4400" dirty="0" err="1" smtClean="0"/>
              <a:t>pratiquement</a:t>
            </a:r>
            <a:r>
              <a:rPr lang="en-US" sz="4400" dirty="0" smtClean="0"/>
              <a:t> </a:t>
            </a:r>
            <a:r>
              <a:rPr lang="en-US" sz="4400" dirty="0" err="1" smtClean="0"/>
              <a:t>toujours</a:t>
            </a:r>
            <a:r>
              <a:rPr lang="en-US" sz="4400" dirty="0" smtClean="0"/>
              <a:t> </a:t>
            </a:r>
            <a:r>
              <a:rPr lang="en-US" sz="4400" dirty="0" err="1" smtClean="0"/>
              <a:t>utilisé</a:t>
            </a:r>
            <a:r>
              <a:rPr lang="en-US" sz="4400" dirty="0" smtClean="0"/>
              <a:t> </a:t>
            </a:r>
            <a:r>
              <a:rPr lang="en-US" sz="4400" dirty="0" err="1" smtClean="0"/>
              <a:t>dans</a:t>
            </a:r>
            <a:r>
              <a:rPr lang="en-US" sz="4400" dirty="0" smtClean="0"/>
              <a:t> des propositions </a:t>
            </a:r>
            <a:r>
              <a:rPr lang="en-US" sz="4400" dirty="0" err="1" smtClean="0"/>
              <a:t>subordonnées</a:t>
            </a:r>
            <a:r>
              <a:rPr lang="en-US" sz="4400" dirty="0" smtClean="0"/>
              <a:t> </a:t>
            </a:r>
            <a:r>
              <a:rPr lang="en-US" sz="4400" dirty="0" err="1" smtClean="0"/>
              <a:t>introduites</a:t>
            </a:r>
            <a:r>
              <a:rPr lang="en-US" sz="4400" dirty="0" smtClean="0"/>
              <a:t> par QUE (et </a:t>
            </a:r>
            <a:r>
              <a:rPr lang="en-US" sz="4400" dirty="0" err="1" smtClean="0"/>
              <a:t>aussi</a:t>
            </a:r>
            <a:r>
              <a:rPr lang="en-US" sz="4400" dirty="0" smtClean="0"/>
              <a:t> “pour </a:t>
            </a:r>
            <a:r>
              <a:rPr lang="en-US" sz="4400" dirty="0" err="1" smtClean="0"/>
              <a:t>que</a:t>
            </a:r>
            <a:r>
              <a:rPr lang="en-US" sz="4400" dirty="0" smtClean="0"/>
              <a:t>”, “</a:t>
            </a:r>
            <a:r>
              <a:rPr lang="en-US" sz="4400" dirty="0" err="1" smtClean="0"/>
              <a:t>afin</a:t>
            </a:r>
            <a:r>
              <a:rPr lang="en-US" sz="4400" dirty="0" smtClean="0"/>
              <a:t> </a:t>
            </a:r>
            <a:r>
              <a:rPr lang="en-US" sz="4400" dirty="0" err="1" smtClean="0"/>
              <a:t>que</a:t>
            </a:r>
            <a:r>
              <a:rPr lang="en-US" sz="4400" dirty="0" smtClean="0"/>
              <a:t>”, “</a:t>
            </a:r>
            <a:r>
              <a:rPr lang="en-US" sz="4400" dirty="0" err="1" smtClean="0"/>
              <a:t>bien</a:t>
            </a:r>
            <a:r>
              <a:rPr lang="en-US" sz="4400" dirty="0" smtClean="0"/>
              <a:t> </a:t>
            </a:r>
            <a:r>
              <a:rPr lang="en-US" sz="4400" dirty="0" err="1" smtClean="0"/>
              <a:t>que</a:t>
            </a:r>
            <a:r>
              <a:rPr lang="en-US" sz="4400" dirty="0" smtClean="0"/>
              <a:t>”, “sans </a:t>
            </a:r>
            <a:r>
              <a:rPr lang="en-US" sz="4400" dirty="0" err="1" smtClean="0"/>
              <a:t>que</a:t>
            </a:r>
            <a:r>
              <a:rPr lang="en-US" sz="4400" dirty="0" smtClean="0"/>
              <a:t>”, etc.).  </a:t>
            </a:r>
            <a:r>
              <a:rPr lang="en-US" sz="4400" dirty="0" err="1" smtClean="0"/>
              <a:t>Mais</a:t>
            </a:r>
            <a:r>
              <a:rPr lang="en-US" sz="4400" dirty="0" smtClean="0"/>
              <a:t> attention, la </a:t>
            </a:r>
            <a:r>
              <a:rPr lang="en-US" sz="4400" dirty="0" err="1" smtClean="0"/>
              <a:t>conjonction</a:t>
            </a:r>
            <a:r>
              <a:rPr lang="en-US" sz="4400" dirty="0" smtClean="0"/>
              <a:t> QUE </a:t>
            </a:r>
            <a:r>
              <a:rPr lang="en-US" sz="4400" dirty="0" err="1" smtClean="0"/>
              <a:t>n’introduit</a:t>
            </a:r>
            <a:r>
              <a:rPr lang="en-US" sz="4400" dirty="0" smtClean="0"/>
              <a:t> pas </a:t>
            </a:r>
            <a:r>
              <a:rPr lang="en-US" sz="4400" dirty="0" err="1" smtClean="0"/>
              <a:t>toujours</a:t>
            </a:r>
            <a:r>
              <a:rPr lang="en-US" sz="4400" dirty="0" smtClean="0"/>
              <a:t> </a:t>
            </a:r>
            <a:r>
              <a:rPr lang="en-US" sz="4400" dirty="0" err="1" smtClean="0"/>
              <a:t>une</a:t>
            </a:r>
            <a:r>
              <a:rPr lang="en-US" sz="4400" dirty="0" smtClean="0"/>
              <a:t> proposition au </a:t>
            </a:r>
            <a:r>
              <a:rPr lang="en-US" sz="4400" dirty="0" err="1" smtClean="0"/>
              <a:t>subjonctif</a:t>
            </a:r>
            <a:r>
              <a:rPr lang="en-US" sz="4400" dirty="0" smtClean="0"/>
              <a:t> 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7107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4 temps du mode </a:t>
            </a:r>
            <a:r>
              <a:rPr lang="en-US" dirty="0" err="1" smtClean="0"/>
              <a:t>subjonctif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79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Subjonctif</a:t>
            </a:r>
            <a:r>
              <a:rPr lang="en-US" dirty="0" smtClean="0"/>
              <a:t> </a:t>
            </a:r>
            <a:r>
              <a:rPr lang="en-US" dirty="0" err="1" smtClean="0"/>
              <a:t>présent</a:t>
            </a:r>
            <a:endParaRPr lang="en-US" dirty="0" smtClean="0"/>
          </a:p>
          <a:p>
            <a:r>
              <a:rPr lang="en-US" dirty="0" err="1" smtClean="0"/>
              <a:t>Subjonctif</a:t>
            </a:r>
            <a:r>
              <a:rPr lang="en-US" dirty="0" smtClean="0"/>
              <a:t> passé 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Subjonctif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imparfait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Subjonctif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plus-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que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-parfait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D92BD1"/>
                </a:solidFill>
              </a:rPr>
              <a:t>Bonne nouvelle: </a:t>
            </a:r>
            <a:r>
              <a:rPr lang="en-US" dirty="0" err="1" smtClean="0">
                <a:solidFill>
                  <a:srgbClr val="D92BD1"/>
                </a:solidFill>
              </a:rPr>
              <a:t>seuls</a:t>
            </a:r>
            <a:r>
              <a:rPr lang="en-US" dirty="0" smtClean="0">
                <a:solidFill>
                  <a:srgbClr val="D92BD1"/>
                </a:solidFill>
              </a:rPr>
              <a:t> le </a:t>
            </a:r>
            <a:r>
              <a:rPr lang="en-US" dirty="0" err="1" smtClean="0">
                <a:solidFill>
                  <a:srgbClr val="D92BD1"/>
                </a:solidFill>
              </a:rPr>
              <a:t>subjonctif</a:t>
            </a:r>
            <a:r>
              <a:rPr lang="en-US" dirty="0" smtClean="0">
                <a:solidFill>
                  <a:srgbClr val="D92BD1"/>
                </a:solidFill>
              </a:rPr>
              <a:t> </a:t>
            </a:r>
            <a:r>
              <a:rPr lang="en-US" dirty="0" err="1" smtClean="0">
                <a:solidFill>
                  <a:srgbClr val="D92BD1"/>
                </a:solidFill>
              </a:rPr>
              <a:t>présent</a:t>
            </a:r>
            <a:r>
              <a:rPr lang="en-US" dirty="0" smtClean="0">
                <a:solidFill>
                  <a:srgbClr val="D92BD1"/>
                </a:solidFill>
              </a:rPr>
              <a:t> et le </a:t>
            </a:r>
            <a:r>
              <a:rPr lang="en-US" dirty="0" err="1" smtClean="0">
                <a:solidFill>
                  <a:srgbClr val="D92BD1"/>
                </a:solidFill>
              </a:rPr>
              <a:t>subjonctif</a:t>
            </a:r>
            <a:r>
              <a:rPr lang="en-US" dirty="0" smtClean="0">
                <a:solidFill>
                  <a:srgbClr val="D92BD1"/>
                </a:solidFill>
              </a:rPr>
              <a:t> passé </a:t>
            </a:r>
            <a:r>
              <a:rPr lang="en-US" dirty="0" err="1" smtClean="0">
                <a:solidFill>
                  <a:srgbClr val="D92BD1"/>
                </a:solidFill>
              </a:rPr>
              <a:t>sont</a:t>
            </a:r>
            <a:r>
              <a:rPr lang="en-US" dirty="0" smtClean="0">
                <a:solidFill>
                  <a:srgbClr val="D92BD1"/>
                </a:solidFill>
              </a:rPr>
              <a:t> </a:t>
            </a:r>
            <a:r>
              <a:rPr lang="en-US" dirty="0" err="1" smtClean="0">
                <a:solidFill>
                  <a:srgbClr val="D92BD1"/>
                </a:solidFill>
              </a:rPr>
              <a:t>utilisés</a:t>
            </a:r>
            <a:r>
              <a:rPr lang="en-US" dirty="0" smtClean="0">
                <a:solidFill>
                  <a:srgbClr val="D92BD1"/>
                </a:solidFill>
              </a:rPr>
              <a:t> </a:t>
            </a:r>
            <a:r>
              <a:rPr lang="en-US" dirty="0" err="1" smtClean="0">
                <a:solidFill>
                  <a:srgbClr val="D92BD1"/>
                </a:solidFill>
              </a:rPr>
              <a:t>dans</a:t>
            </a:r>
            <a:r>
              <a:rPr lang="en-US" dirty="0" smtClean="0">
                <a:solidFill>
                  <a:srgbClr val="D92BD1"/>
                </a:solidFill>
              </a:rPr>
              <a:t> la langue courante. </a:t>
            </a:r>
            <a:r>
              <a:rPr lang="en-US" dirty="0" err="1" smtClean="0">
                <a:solidFill>
                  <a:srgbClr val="D92BD1"/>
                </a:solidFill>
              </a:rPr>
              <a:t>L’imparfait</a:t>
            </a:r>
            <a:r>
              <a:rPr lang="en-US" dirty="0" smtClean="0">
                <a:solidFill>
                  <a:srgbClr val="D92BD1"/>
                </a:solidFill>
              </a:rPr>
              <a:t> et le plus-</a:t>
            </a:r>
            <a:r>
              <a:rPr lang="en-US" dirty="0" err="1" smtClean="0">
                <a:solidFill>
                  <a:srgbClr val="D92BD1"/>
                </a:solidFill>
              </a:rPr>
              <a:t>que</a:t>
            </a:r>
            <a:r>
              <a:rPr lang="en-US" dirty="0" smtClean="0">
                <a:solidFill>
                  <a:srgbClr val="D92BD1"/>
                </a:solidFill>
              </a:rPr>
              <a:t>-parfait du </a:t>
            </a:r>
            <a:r>
              <a:rPr lang="en-US" dirty="0" err="1" smtClean="0">
                <a:solidFill>
                  <a:srgbClr val="D92BD1"/>
                </a:solidFill>
              </a:rPr>
              <a:t>subjonctif</a:t>
            </a:r>
            <a:r>
              <a:rPr lang="en-US" dirty="0" smtClean="0">
                <a:solidFill>
                  <a:srgbClr val="D92BD1"/>
                </a:solidFill>
              </a:rPr>
              <a:t> </a:t>
            </a:r>
            <a:r>
              <a:rPr lang="en-US" dirty="0" err="1" smtClean="0">
                <a:solidFill>
                  <a:srgbClr val="D92BD1"/>
                </a:solidFill>
              </a:rPr>
              <a:t>sont</a:t>
            </a:r>
            <a:r>
              <a:rPr lang="en-US" dirty="0" smtClean="0">
                <a:solidFill>
                  <a:srgbClr val="D92BD1"/>
                </a:solidFill>
              </a:rPr>
              <a:t> des temps </a:t>
            </a:r>
            <a:r>
              <a:rPr lang="en-US" dirty="0" err="1" smtClean="0">
                <a:solidFill>
                  <a:srgbClr val="D92BD1"/>
                </a:solidFill>
              </a:rPr>
              <a:t>littéraires</a:t>
            </a:r>
            <a:r>
              <a:rPr lang="en-US" dirty="0" smtClean="0">
                <a:solidFill>
                  <a:srgbClr val="D92BD1"/>
                </a:solidFill>
              </a:rPr>
              <a:t>, qui </a:t>
            </a:r>
            <a:r>
              <a:rPr lang="en-US" dirty="0" err="1" smtClean="0">
                <a:solidFill>
                  <a:srgbClr val="D92BD1"/>
                </a:solidFill>
              </a:rPr>
              <a:t>sont</a:t>
            </a:r>
            <a:r>
              <a:rPr lang="en-US" dirty="0" smtClean="0">
                <a:solidFill>
                  <a:srgbClr val="D92BD1"/>
                </a:solidFill>
              </a:rPr>
              <a:t> </a:t>
            </a:r>
            <a:r>
              <a:rPr lang="en-US" dirty="0" err="1" smtClean="0">
                <a:solidFill>
                  <a:srgbClr val="D92BD1"/>
                </a:solidFill>
              </a:rPr>
              <a:t>rarement</a:t>
            </a:r>
            <a:r>
              <a:rPr lang="en-US" dirty="0" smtClean="0">
                <a:solidFill>
                  <a:srgbClr val="D92BD1"/>
                </a:solidFill>
              </a:rPr>
              <a:t> </a:t>
            </a:r>
            <a:r>
              <a:rPr lang="en-US" dirty="0" err="1" smtClean="0">
                <a:solidFill>
                  <a:srgbClr val="D92BD1"/>
                </a:solidFill>
              </a:rPr>
              <a:t>employés</a:t>
            </a:r>
            <a:r>
              <a:rPr lang="en-US" dirty="0" smtClean="0">
                <a:solidFill>
                  <a:srgbClr val="D92BD1"/>
                </a:solidFill>
              </a:rPr>
              <a:t> </a:t>
            </a:r>
            <a:r>
              <a:rPr lang="en-US" dirty="0" err="1" smtClean="0">
                <a:solidFill>
                  <a:srgbClr val="D92BD1"/>
                </a:solidFill>
              </a:rPr>
              <a:t>même</a:t>
            </a:r>
            <a:r>
              <a:rPr lang="en-US" dirty="0" smtClean="0">
                <a:solidFill>
                  <a:srgbClr val="D92BD1"/>
                </a:solidFill>
              </a:rPr>
              <a:t> </a:t>
            </a:r>
            <a:r>
              <a:rPr lang="en-US" dirty="0" err="1" smtClean="0">
                <a:solidFill>
                  <a:srgbClr val="D92BD1"/>
                </a:solidFill>
              </a:rPr>
              <a:t>à</a:t>
            </a:r>
            <a:r>
              <a:rPr lang="en-US" dirty="0" smtClean="0">
                <a:solidFill>
                  <a:srgbClr val="D92BD1"/>
                </a:solidFill>
              </a:rPr>
              <a:t> </a:t>
            </a:r>
            <a:r>
              <a:rPr lang="en-US" dirty="0" err="1" smtClean="0">
                <a:solidFill>
                  <a:srgbClr val="D92BD1"/>
                </a:solidFill>
              </a:rPr>
              <a:t>l’écrit</a:t>
            </a:r>
            <a:r>
              <a:rPr lang="en-US" dirty="0" smtClean="0">
                <a:solidFill>
                  <a:srgbClr val="D92BD1"/>
                </a:solidFill>
              </a:rPr>
              <a:t> </a:t>
            </a:r>
            <a:r>
              <a:rPr lang="en-US" dirty="0" err="1" smtClean="0">
                <a:solidFill>
                  <a:srgbClr val="D92BD1"/>
                </a:solidFill>
              </a:rPr>
              <a:t>aujourd’hui</a:t>
            </a:r>
            <a:r>
              <a:rPr lang="en-US" dirty="0" smtClean="0">
                <a:solidFill>
                  <a:srgbClr val="D92BD1"/>
                </a:solidFill>
              </a:rPr>
              <a:t>. </a:t>
            </a:r>
            <a:endParaRPr lang="en-US" dirty="0">
              <a:solidFill>
                <a:srgbClr val="D92B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9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1147</Words>
  <Application>Microsoft Macintosh PowerPoint</Application>
  <PresentationFormat>Présentation à l'écran (4:3)</PresentationFormat>
  <Paragraphs>198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Office Theme</vt:lpstr>
      <vt:lpstr>Le subjonctif</vt:lpstr>
      <vt:lpstr>Qu’est-ce qu’un mode?</vt:lpstr>
      <vt:lpstr>Présentation PowerPoint</vt:lpstr>
      <vt:lpstr>Les arbres perdent leurs feuilles en automne. </vt:lpstr>
      <vt:lpstr>Présentation PowerPoint</vt:lpstr>
      <vt:lpstr>Je souhaite que vous soyez heureux!</vt:lpstr>
      <vt:lpstr>Le subjonctif existe aussi en anglais…</vt:lpstr>
      <vt:lpstr>…mais il est beaucoup moins usité en anglais qu’en français !</vt:lpstr>
      <vt:lpstr>Les 4 temps du mode subjonctif :</vt:lpstr>
      <vt:lpstr>Remarque</vt:lpstr>
      <vt:lpstr>La formation du subjonctif présent</vt:lpstr>
      <vt:lpstr>La formation du subjonctif présent</vt:lpstr>
      <vt:lpstr>La formation du subjonctif présent</vt:lpstr>
      <vt:lpstr>La formation du subjonctif présent:</vt:lpstr>
      <vt:lpstr>La formation du subjonctif présent:</vt:lpstr>
      <vt:lpstr>La majorité des verbes suivent cette règle de construction</vt:lpstr>
      <vt:lpstr>La majorité des verbes suivent cette règle de construction</vt:lpstr>
      <vt:lpstr>Deux verbes complètement irréguliers</vt:lpstr>
      <vt:lpstr>ALLER ET AVOIR Attention à la prononciation!</vt:lpstr>
      <vt:lpstr>D’autres verbes irréguliers</vt:lpstr>
      <vt:lpstr>D’autres verbes irréguliers</vt:lpstr>
      <vt:lpstr>D’autres verbes irréguliers</vt:lpstr>
      <vt:lpstr>Verbes à deux radicaux</vt:lpstr>
      <vt:lpstr>Verbes à deux radicaux</vt:lpstr>
      <vt:lpstr>Discussion</vt:lpstr>
      <vt:lpstr>Discussion</vt:lpstr>
      <vt:lpstr>Le subjonctif passé</vt:lpstr>
      <vt:lpstr>Le subjonctif passé</vt:lpstr>
      <vt:lpstr>Le subjonctif passé</vt:lpstr>
      <vt:lpstr>Le subjonctif passé</vt:lpstr>
      <vt:lpstr>Présentation PowerPoint</vt:lpstr>
      <vt:lpstr>Application </vt:lpstr>
      <vt:lpstr>Conversation </vt:lpstr>
      <vt:lpstr>Modèle: je (ne) suis (pas) surprise que tu aies/ vous ayez vu des gratte-ciel, etc.  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subjonctif</dc:title>
  <dc:creator>Pascale Hubert-Leibler</dc:creator>
  <cp:lastModifiedBy>Imen Amiri</cp:lastModifiedBy>
  <cp:revision>32</cp:revision>
  <cp:lastPrinted>2015-04-09T04:03:10Z</cp:lastPrinted>
  <dcterms:created xsi:type="dcterms:W3CDTF">2015-04-08T04:28:15Z</dcterms:created>
  <dcterms:modified xsi:type="dcterms:W3CDTF">2021-09-15T07:01:28Z</dcterms:modified>
</cp:coreProperties>
</file>