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5" r:id="rId1"/>
  </p:sldMasterIdLst>
  <p:notesMasterIdLst>
    <p:notesMasterId r:id="rId35"/>
  </p:notesMasterIdLst>
  <p:sldIdLst>
    <p:sldId id="256" r:id="rId2"/>
    <p:sldId id="258" r:id="rId3"/>
    <p:sldId id="280" r:id="rId4"/>
    <p:sldId id="257" r:id="rId5"/>
    <p:sldId id="288" r:id="rId6"/>
    <p:sldId id="286" r:id="rId7"/>
    <p:sldId id="287" r:id="rId8"/>
    <p:sldId id="261" r:id="rId9"/>
    <p:sldId id="260" r:id="rId10"/>
    <p:sldId id="281" r:id="rId11"/>
    <p:sldId id="25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62" r:id="rId22"/>
    <p:sldId id="263" r:id="rId23"/>
    <p:sldId id="265" r:id="rId24"/>
    <p:sldId id="264" r:id="rId25"/>
    <p:sldId id="282" r:id="rId26"/>
    <p:sldId id="283" r:id="rId27"/>
    <p:sldId id="284" r:id="rId28"/>
    <p:sldId id="289" r:id="rId29"/>
    <p:sldId id="290" r:id="rId30"/>
    <p:sldId id="291" r:id="rId31"/>
    <p:sldId id="266" r:id="rId32"/>
    <p:sldId id="267" r:id="rId33"/>
    <p:sldId id="285" r:id="rId3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47" d="100"/>
          <a:sy n="347" d="100"/>
        </p:scale>
        <p:origin x="496" y="76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CB9D4-BC78-CD43-89AF-AA7F85AC3EEF}" type="datetimeFigureOut">
              <a:rPr lang="fr-FR" smtClean="0"/>
              <a:t>30/04/20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1AB06-BF49-824E-9B64-47ECB347F8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3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1AB06-BF49-824E-9B64-47ECB347F8FC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89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4213330"/>
            <a:ext cx="7382935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762743"/>
            <a:ext cx="7179733" cy="36237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1" y="757238"/>
            <a:ext cx="7179733" cy="362373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526552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6299" y="491424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6201"/>
            <a:ext cx="5723468" cy="137106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2802467"/>
            <a:ext cx="5712179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4018194"/>
            <a:ext cx="1213821" cy="273844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5" y="4018194"/>
            <a:ext cx="5034845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4018194"/>
            <a:ext cx="554023" cy="273844"/>
          </a:xfrm>
        </p:spPr>
        <p:txBody>
          <a:bodyPr/>
          <a:lstStyle>
            <a:lvl1pPr algn="ctr">
              <a:defRPr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94268"/>
            <a:ext cx="1430867" cy="35729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2" y="829735"/>
            <a:ext cx="5178779" cy="3302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1679573"/>
            <a:ext cx="6254044" cy="102155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2794001"/>
            <a:ext cx="6231467" cy="98213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1591055"/>
            <a:ext cx="3200400" cy="27020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1589485"/>
            <a:ext cx="3200400" cy="270390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1591734"/>
            <a:ext cx="2939521" cy="61515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1591733"/>
            <a:ext cx="2944368" cy="6172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208276"/>
            <a:ext cx="3227832" cy="20848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208610"/>
            <a:ext cx="3227832" cy="20848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7" y="452628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9" y="432054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1515032"/>
            <a:ext cx="3064827" cy="112727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863245"/>
            <a:ext cx="3020792" cy="34691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6" y="2717811"/>
            <a:ext cx="3048891" cy="15753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4414254"/>
            <a:ext cx="1213821" cy="273844"/>
          </a:xfrm>
        </p:spPr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4371946"/>
            <a:ext cx="3522607" cy="273844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4422721"/>
            <a:ext cx="554023" cy="27384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431827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9" y="452940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1515618"/>
            <a:ext cx="3063240" cy="11247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6" y="905454"/>
            <a:ext cx="2913863" cy="340455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2715768"/>
            <a:ext cx="3044952" cy="15773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7" y="4416553"/>
            <a:ext cx="1213821" cy="273844"/>
          </a:xfrm>
        </p:spPr>
        <p:txBody>
          <a:bodyPr/>
          <a:lstStyle/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70" y="4373278"/>
            <a:ext cx="3319043" cy="273844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4425020"/>
            <a:ext cx="554023" cy="273844"/>
          </a:xfrm>
        </p:spPr>
        <p:txBody>
          <a:bodyPr/>
          <a:lstStyle/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4551997"/>
            <a:ext cx="792099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431483"/>
            <a:ext cx="7696200" cy="428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432054"/>
            <a:ext cx="7696200" cy="428625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2" y="204818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85945" y="152756"/>
            <a:ext cx="425196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901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1" y="1589443"/>
            <a:ext cx="6196405" cy="270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9" y="4356864"/>
            <a:ext cx="1213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E5AF53-C2A8-8F4A-B05A-F55356937ED8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4356864"/>
            <a:ext cx="5540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4356864"/>
            <a:ext cx="5540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4FD952A-B299-E643-A53D-1F654EDA02E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its.utexas.edu/tex/gr/int2.html" TargetMode="External"/><Relationship Id="rId4" Type="http://schemas.openxmlformats.org/officeDocument/2006/relationships/hyperlink" Target="http://www.laits.utexas.edu/tex/gr/int3.html" TargetMode="External"/><Relationship Id="rId5" Type="http://schemas.openxmlformats.org/officeDocument/2006/relationships/hyperlink" Target="http://www.laits.utexas.edu/tex/gr/int4.html" TargetMode="External"/><Relationship Id="rId6" Type="http://schemas.openxmlformats.org/officeDocument/2006/relationships/hyperlink" Target="http://www.laits.utexas.edu/tex/gr/int5.html" TargetMode="External"/><Relationship Id="rId7" Type="http://schemas.openxmlformats.org/officeDocument/2006/relationships/hyperlink" Target="http://www.laits.utexas.edu/tex/gr/int6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aits.utexas.edu/tex/gr/int1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80017" y="1949656"/>
            <a:ext cx="3309929" cy="7676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400" dirty="0" smtClean="0">
                <a:latin typeface="Edwardian Script ITC"/>
                <a:cs typeface="Edwardian Script ITC"/>
              </a:rPr>
              <a:t>L’interrogation</a:t>
            </a:r>
            <a:endParaRPr lang="fr-FR" sz="4400" dirty="0">
              <a:latin typeface="Edwardian Script ITC"/>
              <a:cs typeface="Edwardian Script ITC"/>
            </a:endParaRPr>
          </a:p>
        </p:txBody>
      </p:sp>
      <p:pic>
        <p:nvPicPr>
          <p:cNvPr id="5" name="Image 4" descr="19397997-Point-d-interrogation-rouge-avec-chelle-sur-le-fond-blanc--Banque-d'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419" y="962000"/>
            <a:ext cx="3251105" cy="32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3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 descr="d-man-thinking-exclamation-marks-illustration-red-above-his-head-rendering-human-people-character-30629525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0" r="-7860"/>
          <a:stretch>
            <a:fillRect/>
          </a:stretch>
        </p:blipFill>
        <p:spPr/>
      </p:pic>
      <p:sp>
        <p:nvSpPr>
          <p:cNvPr id="7" name="Text Box 1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1298448" y="1591055"/>
            <a:ext cx="3200400" cy="1997072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norm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« Est-ce que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/>
                <a:ea typeface="ÇlÇr ñæí©" charset="0"/>
              </a:rPr>
              <a:t> 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» se place toujours après le mot interrogatif sauf avec « quel, quelle…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/>
                <a:ea typeface="ÇlÇr ñæí©" charset="0"/>
              </a:rPr>
              <a:t> 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» on le met après le nom ex : « Quel  livre est ce que tu préfères ? »</a:t>
            </a:r>
            <a:endParaRPr kumimoji="0" 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9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28507"/>
            <a:ext cx="6965245" cy="7182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 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>
                <a:latin typeface="Edwardian Script ITC"/>
                <a:cs typeface="Edwardian Script ITC"/>
              </a:rPr>
              <a:t>B</a:t>
            </a:r>
            <a:r>
              <a:rPr lang="fr-FR" sz="4000" dirty="0">
                <a:latin typeface="Edwardian Script ITC"/>
                <a:cs typeface="Edwardian Script ITC"/>
              </a:rPr>
              <a:t>- </a:t>
            </a:r>
            <a:r>
              <a:rPr lang="fr-FR" sz="4000" dirty="0" smtClean="0">
                <a:latin typeface="Edwardian Script ITC"/>
                <a:cs typeface="Edwardian Script ITC"/>
              </a:rPr>
              <a:t>Forme soutenue de l’interrogation partielle</a:t>
            </a:r>
            <a:r>
              <a:rPr lang="fr-FR" dirty="0"/>
              <a:t/>
            </a:r>
            <a:br>
              <a:rPr lang="fr-FR" dirty="0"/>
            </a:br>
            <a:r>
              <a:rPr lang="fr-FR" cap="small" dirty="0"/>
              <a:t/>
            </a:r>
            <a:br>
              <a:rPr lang="fr-FR" cap="small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fr-FR" sz="3800" b="1" dirty="0" smtClean="0"/>
              <a:t>Inversion </a:t>
            </a:r>
            <a:r>
              <a:rPr lang="fr-FR" sz="3800" b="1" dirty="0"/>
              <a:t>du sujet : </a:t>
            </a:r>
            <a:endParaRPr lang="fr-FR" sz="3800" b="1" dirty="0" smtClean="0"/>
          </a:p>
          <a:p>
            <a:pPr marL="0" lvl="0" indent="0">
              <a:buNone/>
            </a:pPr>
            <a:endParaRPr lang="fr-FR" sz="3800" b="1" dirty="0"/>
          </a:p>
          <a:p>
            <a:pPr marL="0" lvl="0" indent="0">
              <a:buNone/>
            </a:pPr>
            <a:endParaRPr lang="fr-FR" sz="3800" b="1" dirty="0" smtClean="0"/>
          </a:p>
          <a:p>
            <a:pPr marL="0" lvl="0" indent="0" algn="ctr">
              <a:buNone/>
            </a:pPr>
            <a:r>
              <a:rPr lang="fr-FR" sz="3800" b="1" dirty="0" smtClean="0"/>
              <a:t>Mot </a:t>
            </a:r>
            <a:r>
              <a:rPr lang="fr-FR" sz="3800" b="1" dirty="0"/>
              <a:t>interrogatif+ Verbe+ Sujet + /- Complément</a:t>
            </a:r>
            <a:endParaRPr lang="fr-FR" sz="3800" dirty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charset="2"/>
              <a:buChar char="Ø"/>
            </a:pPr>
            <a:r>
              <a:rPr lang="fr-FR" sz="2900" dirty="0" smtClean="0"/>
              <a:t>Exemples </a:t>
            </a:r>
            <a:r>
              <a:rPr lang="fr-FR" sz="2900" dirty="0"/>
              <a:t>:</a:t>
            </a:r>
          </a:p>
          <a:p>
            <a:pPr marL="400050" lvl="1" indent="0">
              <a:buNone/>
            </a:pPr>
            <a:r>
              <a:rPr lang="fr-FR" sz="2500" dirty="0"/>
              <a:t>- Qui est cet homme ?</a:t>
            </a:r>
          </a:p>
          <a:p>
            <a:pPr marL="400050" lvl="1" indent="0">
              <a:buNone/>
            </a:pPr>
            <a:r>
              <a:rPr lang="fr-FR" sz="2500" dirty="0" smtClean="0"/>
              <a:t>- Où </a:t>
            </a:r>
            <a:r>
              <a:rPr lang="fr-FR" sz="2500" dirty="0"/>
              <a:t>habitez-vous ?</a:t>
            </a:r>
          </a:p>
          <a:p>
            <a:pPr marL="400050" lvl="1" indent="0">
              <a:buNone/>
            </a:pPr>
            <a:r>
              <a:rPr lang="fr-FR" sz="2500" dirty="0" smtClean="0"/>
              <a:t>- Que manges-tu ?</a:t>
            </a:r>
          </a:p>
          <a:p>
            <a:pPr marL="400050" lvl="1" indent="0">
              <a:buNone/>
            </a:pPr>
            <a:r>
              <a:rPr lang="fr-FR" sz="2500" dirty="0" smtClean="0"/>
              <a:t>- </a:t>
            </a:r>
            <a:r>
              <a:rPr lang="fr-FR" sz="2500" dirty="0"/>
              <a:t>Comment t'appelles-tu ?</a:t>
            </a:r>
          </a:p>
          <a:p>
            <a:pPr marL="0" indent="0">
              <a:buNone/>
            </a:pPr>
            <a:r>
              <a:rPr lang="fr-FR" sz="2900" b="1" dirty="0"/>
              <a:t> </a:t>
            </a:r>
            <a:endParaRPr lang="fr-FR" sz="2900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33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dirty="0" smtClean="0">
                <a:latin typeface="Edwardian Script ITC"/>
                <a:cs typeface="Edwardian Script ITC"/>
              </a:rPr>
              <a:t>Les trois </a:t>
            </a:r>
            <a:r>
              <a:rPr lang="fr-FR" sz="3600" dirty="0">
                <a:latin typeface="Edwardian Script ITC"/>
                <a:cs typeface="Edwardian Script ITC"/>
              </a:rPr>
              <a:t>types de mots </a:t>
            </a:r>
            <a:r>
              <a:rPr lang="fr-FR" sz="3600" dirty="0" smtClean="0">
                <a:latin typeface="Edwardian Script ITC"/>
                <a:cs typeface="Edwardian Script ITC"/>
              </a:rPr>
              <a:t>interrogatifs</a:t>
            </a:r>
            <a:endParaRPr lang="fr-FR" sz="3600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fr-FR" b="1" dirty="0" smtClean="0"/>
              <a:t>Adverbes interrogatifs</a:t>
            </a:r>
            <a:r>
              <a:rPr lang="fr-FR" dirty="0" smtClean="0"/>
              <a:t>: </a:t>
            </a:r>
            <a:r>
              <a:rPr lang="fr-FR" dirty="0"/>
              <a:t>où, </a:t>
            </a:r>
            <a:r>
              <a:rPr lang="fr-FR" dirty="0" smtClean="0"/>
              <a:t> quand, </a:t>
            </a:r>
            <a:r>
              <a:rPr lang="fr-FR" dirty="0"/>
              <a:t> comment, </a:t>
            </a:r>
            <a:r>
              <a:rPr lang="fr-FR" dirty="0" smtClean="0"/>
              <a:t> combien,  </a:t>
            </a:r>
            <a:r>
              <a:rPr lang="fr-FR" dirty="0"/>
              <a:t>pourquoi. </a:t>
            </a:r>
            <a:endParaRPr lang="fr-FR" dirty="0" smtClean="0"/>
          </a:p>
          <a:p>
            <a:pPr>
              <a:buFont typeface="Wingdings" charset="2"/>
              <a:buChar char="ü"/>
            </a:pPr>
            <a:endParaRPr lang="fr-FR" dirty="0" smtClean="0"/>
          </a:p>
          <a:p>
            <a:pPr>
              <a:buFont typeface="Wingdings" charset="2"/>
              <a:buChar char="ü"/>
            </a:pPr>
            <a:r>
              <a:rPr lang="fr-FR" b="1" dirty="0"/>
              <a:t>A</a:t>
            </a:r>
            <a:r>
              <a:rPr lang="fr-FR" b="1" dirty="0" smtClean="0"/>
              <a:t>djectifs interrogatifs</a:t>
            </a:r>
            <a:r>
              <a:rPr lang="fr-FR" dirty="0" smtClean="0"/>
              <a:t>: </a:t>
            </a:r>
            <a:r>
              <a:rPr lang="fr-FR" dirty="0"/>
              <a:t>quel, quels, quelle, quelles </a:t>
            </a:r>
            <a:endParaRPr lang="fr-FR" dirty="0" smtClean="0"/>
          </a:p>
          <a:p>
            <a:pPr>
              <a:buFont typeface="Wingdings" charset="2"/>
              <a:buChar char="ü"/>
            </a:pPr>
            <a:endParaRPr lang="fr-FR" dirty="0" smtClean="0"/>
          </a:p>
          <a:p>
            <a:pPr>
              <a:buFont typeface="Wingdings" charset="2"/>
              <a:buChar char="ü"/>
            </a:pPr>
            <a:r>
              <a:rPr lang="fr-FR" b="1" dirty="0" smtClean="0"/>
              <a:t>Pronoms interrogatifs</a:t>
            </a:r>
            <a:r>
              <a:rPr lang="fr-FR" dirty="0" smtClean="0"/>
              <a:t>: qui, que, quoi, lequel…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4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0548" y="613187"/>
            <a:ext cx="6759721" cy="687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latin typeface="Edwardian Script ITC"/>
                <a:cs typeface="Edwardian Script ITC"/>
              </a:rPr>
              <a:t/>
            </a:r>
            <a:br>
              <a:rPr lang="fr-FR" sz="2400" b="1" dirty="0" smtClean="0">
                <a:latin typeface="Edwardian Script ITC"/>
                <a:cs typeface="Edwardian Script ITC"/>
              </a:rPr>
            </a:br>
            <a:r>
              <a:rPr lang="fr-FR" sz="2400" dirty="0" smtClean="0">
                <a:latin typeface="Edwardian Script ITC"/>
                <a:cs typeface="Edwardian Script ITC"/>
              </a:rPr>
              <a:t>Adverbes interrogatifs:  </a:t>
            </a:r>
            <a:r>
              <a:rPr lang="fr-FR" sz="2400" dirty="0">
                <a:latin typeface="Edwardian Script ITC"/>
                <a:cs typeface="Edwardian Script ITC"/>
              </a:rPr>
              <a:t>où,  quand,  comment,  combien,  pourquoi</a:t>
            </a:r>
            <a:r>
              <a:rPr lang="fr-FR" sz="5400" dirty="0">
                <a:latin typeface="Edwardian Script ITC"/>
                <a:cs typeface="Edwardian Script ITC"/>
              </a:rPr>
              <a:t/>
            </a:r>
            <a:br>
              <a:rPr lang="fr-FR" sz="5400" dirty="0">
                <a:latin typeface="Edwardian Script ITC"/>
                <a:cs typeface="Edwardian Script ITC"/>
              </a:rPr>
            </a:br>
            <a:endParaRPr lang="fr-FR" sz="5400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0548" y="1475069"/>
            <a:ext cx="6759721" cy="307840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charset="2"/>
              <a:buChar char="ü"/>
            </a:pPr>
            <a:endParaRPr lang="fr-FR" sz="2500" dirty="0" smtClean="0"/>
          </a:p>
          <a:p>
            <a:pPr>
              <a:buFont typeface="Wingdings" charset="2"/>
              <a:buChar char="ü"/>
            </a:pPr>
            <a:r>
              <a:rPr lang="fr-FR" sz="2500" dirty="0" smtClean="0"/>
              <a:t>Avec l’adverbe interrogatif, on </a:t>
            </a:r>
            <a:r>
              <a:rPr lang="fr-FR" sz="2500" dirty="0"/>
              <a:t>peut utiliser  </a:t>
            </a:r>
            <a:r>
              <a:rPr lang="fr-FR" sz="2500" u="sng" dirty="0"/>
              <a:t>est ce que</a:t>
            </a:r>
            <a:r>
              <a:rPr lang="fr-FR" sz="2500" dirty="0"/>
              <a:t> ou </a:t>
            </a:r>
            <a:r>
              <a:rPr lang="fr-FR" sz="2500" u="sng" dirty="0" smtClean="0"/>
              <a:t>l’inversion</a:t>
            </a:r>
          </a:p>
          <a:p>
            <a:pPr>
              <a:buFont typeface="Wingdings" charset="2"/>
              <a:buChar char="ü"/>
            </a:pPr>
            <a:endParaRPr lang="fr-FR" sz="2500" dirty="0"/>
          </a:p>
          <a:p>
            <a:pPr marL="0" indent="0" algn="ctr">
              <a:buNone/>
            </a:pPr>
            <a:r>
              <a:rPr lang="fr-FR" sz="2500" dirty="0"/>
              <a:t> Ex : Comment est-ce que tu t’appelles /</a:t>
            </a:r>
            <a:r>
              <a:rPr lang="fr-FR" sz="2500" dirty="0" smtClean="0"/>
              <a:t> </a:t>
            </a:r>
            <a:r>
              <a:rPr lang="fr-FR" sz="2500" dirty="0"/>
              <a:t>Comment t’appelles-tu </a:t>
            </a:r>
            <a:r>
              <a:rPr lang="fr-FR" sz="2500" dirty="0" smtClean="0"/>
              <a:t>?</a:t>
            </a:r>
          </a:p>
          <a:p>
            <a:pPr marL="0" indent="0">
              <a:buNone/>
            </a:pPr>
            <a:endParaRPr lang="fr-FR" sz="2500" dirty="0"/>
          </a:p>
          <a:p>
            <a:pPr lvl="0">
              <a:buFont typeface="Wingdings" charset="2"/>
              <a:buChar char="ü"/>
            </a:pPr>
            <a:r>
              <a:rPr lang="fr-FR" sz="2500" b="1" dirty="0"/>
              <a:t>Inversion simple </a:t>
            </a:r>
            <a:r>
              <a:rPr lang="fr-FR" sz="2500" dirty="0"/>
              <a:t>: </a:t>
            </a:r>
            <a:endParaRPr lang="fr-FR" sz="2500" dirty="0" smtClean="0"/>
          </a:p>
          <a:p>
            <a:pPr marL="0" lvl="0" indent="0">
              <a:buNone/>
            </a:pPr>
            <a:r>
              <a:rPr lang="fr-FR" sz="2500" dirty="0" smtClean="0"/>
              <a:t>Ex</a:t>
            </a:r>
            <a:r>
              <a:rPr lang="fr-FR" sz="2500" dirty="0"/>
              <a:t> :</a:t>
            </a:r>
            <a:r>
              <a:rPr lang="fr-FR" sz="2500" b="1" dirty="0"/>
              <a:t> Quand </a:t>
            </a:r>
            <a:r>
              <a:rPr lang="fr-FR" sz="2500" dirty="0"/>
              <a:t>est-elle venue ?</a:t>
            </a:r>
          </a:p>
          <a:p>
            <a:pPr lvl="0">
              <a:buFont typeface="Wingdings" charset="2"/>
              <a:buChar char="Ø"/>
            </a:pPr>
            <a:r>
              <a:rPr lang="fr-FR" sz="2500" dirty="0"/>
              <a:t>Elle est venue </a:t>
            </a:r>
            <a:r>
              <a:rPr lang="fr-FR" sz="2500" b="1" dirty="0"/>
              <a:t>à 18h</a:t>
            </a:r>
            <a:r>
              <a:rPr lang="fr-FR" sz="2500" dirty="0"/>
              <a:t>.</a:t>
            </a:r>
          </a:p>
          <a:p>
            <a:pPr marL="0" indent="0">
              <a:buNone/>
            </a:pPr>
            <a:r>
              <a:rPr lang="fr-FR" sz="2500" dirty="0" smtClean="0"/>
              <a:t>Ex: </a:t>
            </a:r>
            <a:r>
              <a:rPr lang="fr-FR" sz="2500" b="1" dirty="0" smtClean="0"/>
              <a:t>Où</a:t>
            </a:r>
            <a:r>
              <a:rPr lang="fr-FR" sz="2500" dirty="0" smtClean="0"/>
              <a:t> </a:t>
            </a:r>
            <a:r>
              <a:rPr lang="fr-FR" sz="2500" dirty="0"/>
              <a:t>vont les enfants </a:t>
            </a:r>
            <a:r>
              <a:rPr lang="fr-FR" sz="2500" dirty="0" smtClean="0"/>
              <a:t>?</a:t>
            </a:r>
          </a:p>
          <a:p>
            <a:pPr>
              <a:buFont typeface="Wingdings" charset="2"/>
              <a:buChar char="Ø"/>
            </a:pPr>
            <a:r>
              <a:rPr lang="fr-FR" sz="2500" dirty="0" smtClean="0"/>
              <a:t>Ils </a:t>
            </a:r>
            <a:r>
              <a:rPr lang="fr-FR" sz="2500" dirty="0"/>
              <a:t>vont à l’école</a:t>
            </a:r>
            <a:r>
              <a:rPr lang="fr-FR" sz="2500" dirty="0" smtClean="0"/>
              <a:t>.</a:t>
            </a:r>
          </a:p>
          <a:p>
            <a:pPr>
              <a:buFont typeface="Wingdings" charset="2"/>
              <a:buChar char="Ø"/>
            </a:pPr>
            <a:endParaRPr lang="fr-FR" sz="2500" dirty="0"/>
          </a:p>
          <a:p>
            <a:pPr lvl="0">
              <a:buFont typeface="Wingdings" charset="2"/>
              <a:buChar char="ü"/>
            </a:pPr>
            <a:r>
              <a:rPr lang="fr-FR" sz="2500" b="1" dirty="0"/>
              <a:t>Inversion complexe </a:t>
            </a:r>
            <a:r>
              <a:rPr lang="fr-FR" sz="2500" dirty="0"/>
              <a:t>: Pourquoi</a:t>
            </a:r>
          </a:p>
          <a:p>
            <a:pPr marL="0" indent="0">
              <a:buNone/>
            </a:pPr>
            <a:r>
              <a:rPr lang="fr-FR" sz="2500" dirty="0"/>
              <a:t>Ex </a:t>
            </a:r>
            <a:r>
              <a:rPr lang="fr-FR" sz="2500" dirty="0" smtClean="0"/>
              <a:t>: </a:t>
            </a:r>
            <a:r>
              <a:rPr lang="fr-FR" sz="2500" dirty="0"/>
              <a:t>Pourquoi</a:t>
            </a:r>
            <a:r>
              <a:rPr lang="fr-FR" sz="2500" u="sng" dirty="0"/>
              <a:t> ce chien</a:t>
            </a:r>
            <a:r>
              <a:rPr lang="fr-FR" sz="2500" dirty="0"/>
              <a:t> aboie-</a:t>
            </a:r>
            <a:r>
              <a:rPr lang="fr-FR" sz="2500" u="sng" dirty="0"/>
              <a:t>t-il</a:t>
            </a:r>
            <a:r>
              <a:rPr lang="fr-FR" sz="2500" dirty="0"/>
              <a:t> sans arrêt ?</a:t>
            </a:r>
          </a:p>
          <a:p>
            <a:pPr marL="0" indent="0">
              <a:buNone/>
            </a:pPr>
            <a:r>
              <a:rPr lang="fr-FR" sz="2500" dirty="0" smtClean="0"/>
              <a:t>Ex</a:t>
            </a:r>
            <a:r>
              <a:rPr lang="fr-FR" sz="2500" dirty="0"/>
              <a:t> : Pourquoi </a:t>
            </a:r>
            <a:r>
              <a:rPr lang="fr-FR" sz="2500" u="sng" dirty="0"/>
              <a:t>est-ce que ce chien</a:t>
            </a:r>
            <a:r>
              <a:rPr lang="fr-FR" sz="2500" dirty="0"/>
              <a:t> aboie sans arrêt </a:t>
            </a:r>
            <a:r>
              <a:rPr lang="fr-FR" sz="2500" dirty="0" smtClean="0"/>
              <a:t>?</a:t>
            </a:r>
          </a:p>
          <a:p>
            <a:endParaRPr lang="fr-FR" sz="2500" dirty="0" smtClean="0"/>
          </a:p>
          <a:p>
            <a:pPr marL="0" indent="0" algn="ctr">
              <a:buNone/>
            </a:pPr>
            <a:r>
              <a:rPr lang="fr-FR" sz="3400" b="1" dirty="0">
                <a:solidFill>
                  <a:srgbClr val="FF0000"/>
                </a:solidFill>
              </a:rPr>
              <a:t>On ne peut pas dire «  </a:t>
            </a:r>
            <a:r>
              <a:rPr lang="fr-FR" sz="3400" b="1" strike="sngStrike" dirty="0">
                <a:solidFill>
                  <a:srgbClr val="FF0000"/>
                </a:solidFill>
              </a:rPr>
              <a:t>Pourquoi aboie ce chien ? »</a:t>
            </a:r>
            <a:endParaRPr lang="fr-FR" sz="3400" b="1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9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5668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dirty="0" smtClean="0">
                <a:latin typeface="Edwardian Script ITC"/>
                <a:cs typeface="Edwardian Script ITC"/>
              </a:rPr>
              <a:t/>
            </a:r>
            <a:br>
              <a:rPr lang="fr-FR" sz="2400" dirty="0" smtClean="0">
                <a:latin typeface="Edwardian Script ITC"/>
                <a:cs typeface="Edwardian Script ITC"/>
              </a:rPr>
            </a:br>
            <a:r>
              <a:rPr lang="fr-FR" sz="2400" dirty="0" smtClean="0">
                <a:latin typeface="Edwardian Script ITC"/>
                <a:cs typeface="Edwardian Script ITC"/>
              </a:rPr>
              <a:t>Adjectifs </a:t>
            </a:r>
            <a:r>
              <a:rPr lang="fr-FR" sz="2400" dirty="0">
                <a:latin typeface="Edwardian Script ITC"/>
                <a:cs typeface="Edwardian Script ITC"/>
              </a:rPr>
              <a:t>interrogatifs ( </a:t>
            </a:r>
            <a:r>
              <a:rPr lang="fr-FR" sz="2400" dirty="0" err="1">
                <a:latin typeface="Edwardian Script ITC"/>
                <a:cs typeface="Edwardian Script ITC"/>
              </a:rPr>
              <a:t>which</a:t>
            </a:r>
            <a:r>
              <a:rPr lang="fr-FR" sz="2400" dirty="0">
                <a:latin typeface="Edwardian Script ITC"/>
                <a:cs typeface="Edwardian Script ITC"/>
              </a:rPr>
              <a:t> or What) quel, quels, quelle, quelles</a:t>
            </a:r>
            <a:br>
              <a:rPr lang="fr-FR" sz="2400" dirty="0">
                <a:latin typeface="Edwardian Script ITC"/>
                <a:cs typeface="Edwardian Script ITC"/>
              </a:rPr>
            </a:br>
            <a:endParaRPr lang="fr-FR" sz="2400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endParaRPr lang="fr-FR" b="1" cap="small" dirty="0"/>
          </a:p>
          <a:p>
            <a:pPr>
              <a:buFont typeface="Wingdings" charset="2"/>
              <a:buChar char="ü"/>
            </a:pPr>
            <a:r>
              <a:rPr lang="fr-FR" dirty="0"/>
              <a:t> </a:t>
            </a:r>
            <a:r>
              <a:rPr lang="fr-FR" dirty="0" smtClean="0"/>
              <a:t>L’adjectif </a:t>
            </a:r>
            <a:r>
              <a:rPr lang="fr-FR" dirty="0"/>
              <a:t>interrogatif s’utilise toujours avec un nom ou </a:t>
            </a:r>
            <a:r>
              <a:rPr lang="fr-FR" dirty="0" smtClean="0"/>
              <a:t>avec le </a:t>
            </a:r>
            <a:r>
              <a:rPr lang="fr-FR" dirty="0"/>
              <a:t>verbe être: </a:t>
            </a:r>
            <a:endParaRPr lang="fr-FR" dirty="0" smtClean="0"/>
          </a:p>
          <a:p>
            <a:pPr lvl="3">
              <a:buFont typeface="Wingdings" charset="2"/>
              <a:buChar char="Ø"/>
            </a:pPr>
            <a:r>
              <a:rPr lang="fr-FR" b="1" dirty="0"/>
              <a:t>Ex : Quel manteau portait Sophie ? Elle portait le manteau vert.</a:t>
            </a:r>
          </a:p>
          <a:p>
            <a:pPr>
              <a:buFont typeface="Wingdings" charset="2"/>
              <a:buChar char="ü"/>
            </a:pPr>
            <a:r>
              <a:rPr lang="fr-FR" dirty="0"/>
              <a:t>L’adjectif interrogatif et le nom peuvent être séparés par le verbe être :</a:t>
            </a:r>
          </a:p>
          <a:p>
            <a:pPr lvl="3">
              <a:buFont typeface="Wingdings" charset="2"/>
              <a:buChar char="Ø"/>
            </a:pPr>
            <a:r>
              <a:rPr lang="fr-FR" dirty="0"/>
              <a:t>Ex : </a:t>
            </a:r>
            <a:r>
              <a:rPr lang="fr-FR" b="1" dirty="0"/>
              <a:t>Quels</a:t>
            </a:r>
            <a:r>
              <a:rPr lang="fr-FR" dirty="0"/>
              <a:t> sont </a:t>
            </a:r>
            <a:r>
              <a:rPr lang="fr-FR" b="1" dirty="0"/>
              <a:t>tes cours</a:t>
            </a:r>
            <a:r>
              <a:rPr lang="fr-FR" dirty="0"/>
              <a:t> favoris?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2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743947"/>
            <a:ext cx="6965245" cy="5900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latin typeface="Edwardian Script ITC"/>
                <a:cs typeface="Edwardian Script ITC"/>
              </a:rPr>
              <a:t/>
            </a:r>
            <a:br>
              <a:rPr lang="fr-FR" sz="4000" b="1" dirty="0" smtClean="0">
                <a:latin typeface="Edwardian Script ITC"/>
                <a:cs typeface="Edwardian Script ITC"/>
              </a:rPr>
            </a:br>
            <a:r>
              <a:rPr lang="fr-FR" sz="4000" dirty="0" smtClean="0">
                <a:latin typeface="Edwardian Script ITC"/>
                <a:cs typeface="Edwardian Script ITC"/>
              </a:rPr>
              <a:t>Les </a:t>
            </a:r>
            <a:r>
              <a:rPr lang="fr-FR" sz="4000" dirty="0">
                <a:latin typeface="Edwardian Script ITC"/>
                <a:cs typeface="Edwardian Script ITC"/>
              </a:rPr>
              <a:t>pronoms interrogatifs</a:t>
            </a:r>
            <a:br>
              <a:rPr lang="fr-FR" sz="4000" dirty="0">
                <a:latin typeface="Edwardian Script ITC"/>
                <a:cs typeface="Edwardian Script ITC"/>
              </a:rPr>
            </a:br>
            <a:endParaRPr lang="fr-FR" sz="4000" cap="small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fr-FR" sz="2100" cap="small" dirty="0">
                <a:latin typeface="+mj-lt"/>
              </a:rPr>
              <a:t>Le pronom interrogatif remplace un nom: </a:t>
            </a:r>
            <a:endParaRPr lang="fr-FR" sz="1700" dirty="0">
              <a:latin typeface="+mj-lt"/>
            </a:endParaRPr>
          </a:p>
          <a:p>
            <a:pPr marL="0" indent="0">
              <a:buNone/>
            </a:pPr>
            <a:r>
              <a:rPr lang="fr-FR" sz="1700" dirty="0" smtClean="0">
                <a:latin typeface="+mj-lt"/>
              </a:rPr>
              <a:t>	Ex : </a:t>
            </a:r>
            <a:r>
              <a:rPr lang="fr-FR" sz="1700" b="1" dirty="0" smtClean="0">
                <a:latin typeface="+mj-lt"/>
              </a:rPr>
              <a:t>Qui</a:t>
            </a:r>
            <a:r>
              <a:rPr lang="fr-FR" sz="1700" dirty="0" smtClean="0">
                <a:latin typeface="+mj-lt"/>
              </a:rPr>
              <a:t> est venu hier soir ? 		</a:t>
            </a:r>
            <a:endParaRPr lang="fr-FR" sz="1700" dirty="0">
              <a:latin typeface="+mj-lt"/>
            </a:endParaRPr>
          </a:p>
          <a:p>
            <a:pPr lvl="3">
              <a:buFont typeface="Wingdings" charset="2"/>
              <a:buChar char="Ø"/>
            </a:pPr>
            <a:r>
              <a:rPr lang="fr-FR" sz="1400" b="1" dirty="0" smtClean="0">
                <a:latin typeface="+mj-lt"/>
              </a:rPr>
              <a:t>Sophie</a:t>
            </a:r>
            <a:r>
              <a:rPr lang="fr-FR" sz="1400" dirty="0" smtClean="0">
                <a:latin typeface="+mj-lt"/>
              </a:rPr>
              <a:t> est venue hier soir</a:t>
            </a:r>
          </a:p>
          <a:p>
            <a:pPr>
              <a:buFont typeface="Arial"/>
              <a:buChar char="•"/>
            </a:pPr>
            <a:r>
              <a:rPr lang="fr-FR" sz="2100" cap="small" dirty="0" smtClean="0">
                <a:latin typeface="+mj-lt"/>
              </a:rPr>
              <a:t>Il </a:t>
            </a:r>
            <a:r>
              <a:rPr lang="fr-FR" sz="2100" cap="small" dirty="0">
                <a:latin typeface="+mj-lt"/>
              </a:rPr>
              <a:t>y a des pronoms interrogatifs </a:t>
            </a:r>
            <a:r>
              <a:rPr lang="fr-FR" sz="2600" dirty="0">
                <a:latin typeface="+mj-lt"/>
              </a:rPr>
              <a:t>:</a:t>
            </a:r>
          </a:p>
          <a:p>
            <a:pPr lvl="0">
              <a:buFont typeface="Wingdings" charset="2"/>
              <a:buChar char="Ø"/>
            </a:pPr>
            <a:r>
              <a:rPr lang="fr-FR" sz="2100" cap="small" dirty="0"/>
              <a:t>Invariables: qui, que, quoi</a:t>
            </a:r>
          </a:p>
          <a:p>
            <a:pPr>
              <a:buFont typeface="Wingdings" charset="2"/>
              <a:buChar char="Ø"/>
            </a:pPr>
            <a:r>
              <a:rPr lang="fr-FR" sz="2100" cap="small" dirty="0" smtClean="0"/>
              <a:t>variables : lequel, laquelle, lesquels, lesquelles</a:t>
            </a:r>
          </a:p>
          <a:p>
            <a:pPr lvl="0"/>
            <a:endParaRPr lang="fr-FR" b="1" cap="small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506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63675" y="613187"/>
            <a:ext cx="6196014" cy="6686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800" b="1" cap="small" dirty="0" smtClean="0"/>
              <a:t>pronoms interrogatif</a:t>
            </a:r>
            <a:r>
              <a:rPr lang="fr-FR" sz="2000" b="1" dirty="0" smtClean="0"/>
              <a:t>s </a:t>
            </a:r>
            <a:r>
              <a:rPr lang="fr-FR" sz="1800" b="1" cap="small" dirty="0" smtClean="0"/>
              <a:t>invariables: qui/ qu’est ce qui/qui est </a:t>
            </a:r>
            <a:r>
              <a:rPr lang="fr-FR" sz="1800" b="1" cap="small" dirty="0"/>
              <a:t>ce </a:t>
            </a:r>
            <a:r>
              <a:rPr lang="fr-FR" sz="1800" b="1" cap="small" dirty="0" smtClean="0"/>
              <a:t>que</a:t>
            </a:r>
            <a:endParaRPr lang="fr-FR" sz="1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131786"/>
              </p:ext>
            </p:extLst>
          </p:nvPr>
        </p:nvGraphicFramePr>
        <p:xfrm>
          <a:off x="1463675" y="1281833"/>
          <a:ext cx="6196014" cy="319430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65338"/>
                <a:gridCol w="1860704"/>
                <a:gridCol w="2269972"/>
              </a:tblGrid>
              <a:tr h="3966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Forme</a:t>
                      </a:r>
                      <a:r>
                        <a:rPr lang="fr-FR" sz="1400" baseline="0" dirty="0" smtClean="0"/>
                        <a:t> courte +inversion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Forme longue</a:t>
                      </a:r>
                      <a:endParaRPr lang="fr-FR" sz="1400" b="1" dirty="0"/>
                    </a:p>
                  </a:txBody>
                  <a:tcPr/>
                </a:tc>
              </a:tr>
              <a:tr h="45642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Personne sujet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Qui (</a:t>
                      </a:r>
                      <a:r>
                        <a:rPr lang="fr-FR" sz="1400" baseline="0" dirty="0" smtClean="0"/>
                        <a:t> pas d’inversion car le sujet est qui) </a:t>
                      </a:r>
                    </a:p>
                    <a:p>
                      <a:pPr algn="l"/>
                      <a:r>
                        <a:rPr lang="fr-FR" sz="1200" baseline="0" dirty="0" smtClean="0"/>
                        <a:t>Ex: Qui a mangé la pomme?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Qui est ce qui</a:t>
                      </a:r>
                    </a:p>
                    <a:p>
                      <a:r>
                        <a:rPr lang="fr-FR" sz="1200" kern="1200" dirty="0" smtClean="0">
                          <a:effectLst/>
                        </a:rPr>
                        <a:t>Ex : Qui est-ce qui a mangé la pomme ?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/>
                </a:tc>
              </a:tr>
              <a:tr h="59845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Personne Complément</a:t>
                      </a:r>
                      <a:r>
                        <a:rPr lang="fr-FR" sz="1400" baseline="0" dirty="0" smtClean="0"/>
                        <a:t> d’</a:t>
                      </a:r>
                      <a:r>
                        <a:rPr lang="fr-FR" sz="1400" dirty="0" smtClean="0"/>
                        <a:t>objet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effectLst/>
                        </a:rPr>
                        <a:t>Qui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Ex : Qui avez-vous vu 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                Whom did you see? </a:t>
                      </a:r>
                      <a:endParaRPr lang="fr-FR" sz="700" dirty="0">
                        <a:solidFill>
                          <a:srgbClr val="5A5A5A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lv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Qui est ce </a:t>
                      </a:r>
                      <a:r>
                        <a:rPr lang="fr-FR" sz="1400" dirty="0" smtClean="0">
                          <a:effectLst/>
                          <a:highlight>
                            <a:srgbClr val="FFFF00"/>
                          </a:highlight>
                        </a:rPr>
                        <a:t>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Ex : Qui est ce que vous avez vu ? </a:t>
                      </a:r>
                      <a:r>
                        <a:rPr lang="fr-FR" sz="700" kern="1200" dirty="0" smtClean="0">
                          <a:effectLst/>
                        </a:rPr>
                        <a:t>Whom</a:t>
                      </a:r>
                      <a:r>
                        <a:rPr lang="fr-FR" sz="700" dirty="0" smtClean="0">
                          <a:effectLst/>
                        </a:rPr>
                        <a:t> </a:t>
                      </a:r>
                      <a:r>
                        <a:rPr lang="fr-FR" sz="700" dirty="0" err="1" smtClean="0">
                          <a:effectLst/>
                        </a:rPr>
                        <a:t>did</a:t>
                      </a:r>
                      <a:r>
                        <a:rPr lang="fr-FR" sz="700" dirty="0" smtClean="0">
                          <a:effectLst/>
                        </a:rPr>
                        <a:t> </a:t>
                      </a:r>
                      <a:r>
                        <a:rPr lang="fr-FR" sz="700" dirty="0" err="1" smtClean="0">
                          <a:effectLst/>
                        </a:rPr>
                        <a:t>you</a:t>
                      </a:r>
                      <a:r>
                        <a:rPr lang="fr-FR" sz="700" dirty="0" smtClean="0">
                          <a:effectLst/>
                        </a:rPr>
                        <a:t> </a:t>
                      </a:r>
                      <a:r>
                        <a:rPr lang="fr-FR" sz="700" dirty="0" err="1" smtClean="0">
                          <a:effectLst/>
                        </a:rPr>
                        <a:t>see</a:t>
                      </a:r>
                      <a:r>
                        <a:rPr lang="fr-FR" sz="700" dirty="0" smtClean="0">
                          <a:effectLst/>
                        </a:rPr>
                        <a:t>? </a:t>
                      </a:r>
                      <a:endParaRPr lang="fr-FR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  <a:tr h="698696"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effectLst/>
                        </a:rPr>
                        <a:t>Préposition+ complément d’objet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u="none" dirty="0">
                          <a:effectLst/>
                        </a:rPr>
                        <a:t>à qui </a:t>
                      </a:r>
                      <a:r>
                        <a:rPr lang="fr-FR" sz="1200" dirty="0">
                          <a:effectLst/>
                        </a:rPr>
                        <a:t>parles-tu </a:t>
                      </a:r>
                      <a:r>
                        <a:rPr lang="fr-FR" sz="1200" dirty="0" smtClean="0">
                          <a:effectLst/>
                        </a:rPr>
                        <a:t>?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u="none" dirty="0" smtClean="0">
                          <a:effectLst/>
                        </a:rPr>
                        <a:t>De </a:t>
                      </a:r>
                      <a:r>
                        <a:rPr lang="fr-FR" sz="1200" u="none" dirty="0">
                          <a:effectLst/>
                        </a:rPr>
                        <a:t>qui  </a:t>
                      </a:r>
                      <a:r>
                        <a:rPr lang="fr-FR" sz="1200" dirty="0">
                          <a:effectLst/>
                        </a:rPr>
                        <a:t>parles-tu </a:t>
                      </a:r>
                      <a:r>
                        <a:rPr lang="fr-FR" sz="1200" dirty="0" smtClean="0">
                          <a:effectLst/>
                        </a:rPr>
                        <a:t>?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u="none" kern="1200" dirty="0" smtClean="0">
                          <a:effectLst/>
                        </a:rPr>
                        <a:t>Avec qui </a:t>
                      </a:r>
                      <a:r>
                        <a:rPr lang="fr-FR" sz="1200" kern="1200" dirty="0" smtClean="0">
                          <a:effectLst/>
                        </a:rPr>
                        <a:t>parles-tu ?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effectLst/>
                      </a:endParaRP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5A5A5A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à qui est-ce que tu parles ?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De qui est-ce que tu parles </a:t>
                      </a:r>
                      <a:r>
                        <a:rPr lang="fr-FR" sz="1200" dirty="0" smtClean="0">
                          <a:effectLst/>
                        </a:rPr>
                        <a:t>?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Avec qui est-ce que tu parles ?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56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38660"/>
              </p:ext>
            </p:extLst>
          </p:nvPr>
        </p:nvGraphicFramePr>
        <p:xfrm>
          <a:off x="1463675" y="1271570"/>
          <a:ext cx="6196011" cy="323087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65337"/>
                <a:gridCol w="2065337"/>
                <a:gridCol w="2065337"/>
              </a:tblGrid>
              <a:tr h="5147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Forme</a:t>
                      </a:r>
                      <a:r>
                        <a:rPr lang="fr-FR" sz="1400" baseline="0" dirty="0" smtClean="0"/>
                        <a:t> courte +inversion</a:t>
                      </a:r>
                      <a:endParaRPr lang="fr-FR" sz="1400" b="1" dirty="0" smtClean="0"/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Forme longue</a:t>
                      </a:r>
                    </a:p>
                    <a:p>
                      <a:endParaRPr lang="fr-FR" sz="1400" dirty="0"/>
                    </a:p>
                  </a:txBody>
                  <a:tcPr marL="89290" marR="8929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Chose sujet</a:t>
                      </a:r>
                      <a:endParaRPr lang="fr-FR" sz="1400" b="1" dirty="0"/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XXXXXXXXXXXX</a:t>
                      </a:r>
                      <a:endParaRPr lang="fr-FR" dirty="0"/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Qu’est ce qui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Ex :</a:t>
                      </a:r>
                      <a:r>
                        <a:rPr lang="fr-FR" sz="1200" dirty="0" err="1">
                          <a:effectLst/>
                        </a:rPr>
                        <a:t>Qu’est-ce</a:t>
                      </a:r>
                      <a:r>
                        <a:rPr lang="fr-FR" sz="1200" dirty="0">
                          <a:effectLst/>
                        </a:rPr>
                        <a:t> qui fait ce bruit ?</a:t>
                      </a:r>
                      <a:endParaRPr lang="fr-FR" sz="1200" dirty="0">
                        <a:solidFill>
                          <a:srgbClr val="5A5A5A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87429" marR="8742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Chose Complément</a:t>
                      </a:r>
                      <a:r>
                        <a:rPr lang="fr-FR" sz="1400" baseline="0" dirty="0" smtClean="0"/>
                        <a:t> d’</a:t>
                      </a:r>
                      <a:r>
                        <a:rPr lang="fr-FR" sz="1400" dirty="0" smtClean="0"/>
                        <a:t>objet</a:t>
                      </a:r>
                      <a:endParaRPr lang="fr-FR" sz="1400" b="1" dirty="0"/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Que</a:t>
                      </a:r>
                      <a:r>
                        <a:rPr lang="fr-FR" sz="1200" dirty="0" smtClean="0"/>
                        <a:t> manges-tu?</a:t>
                      </a:r>
                      <a:endParaRPr lang="fr-FR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Qu’est ce que</a:t>
                      </a:r>
                      <a:r>
                        <a:rPr lang="fr-FR" sz="1200" dirty="0" smtClean="0"/>
                        <a:t> tu manges?</a:t>
                      </a:r>
                      <a:endParaRPr lang="fr-FR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9290" marR="8929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effectLst/>
                        </a:rPr>
                        <a:t>Préposition+ complément d’objet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endParaRPr lang="fr-FR" sz="1400" b="1" dirty="0"/>
                    </a:p>
                  </a:txBody>
                  <a:tcPr marL="89290" marR="8929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à quoi </a:t>
                      </a:r>
                      <a:r>
                        <a:rPr lang="fr-FR" sz="1200" dirty="0">
                          <a:effectLst/>
                        </a:rPr>
                        <a:t>penses-tu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De quoi </a:t>
                      </a:r>
                      <a:r>
                        <a:rPr lang="fr-FR" sz="1200" dirty="0">
                          <a:effectLst/>
                        </a:rPr>
                        <a:t>a-t-elle besoin </a:t>
                      </a:r>
                      <a:r>
                        <a:rPr lang="fr-FR" sz="1200" dirty="0" smtClean="0">
                          <a:effectLst/>
                        </a:rPr>
                        <a:t>?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effectLst/>
                        </a:rPr>
                        <a:t>Avec quoi </a:t>
                      </a:r>
                      <a:r>
                        <a:rPr lang="fr-FR" sz="1200" kern="1200" dirty="0" smtClean="0">
                          <a:effectLst/>
                        </a:rPr>
                        <a:t>t’amuses-tu ?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87429" marR="8742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à quoi </a:t>
                      </a:r>
                      <a:r>
                        <a:rPr lang="fr-FR" sz="1200" dirty="0">
                          <a:effectLst/>
                        </a:rPr>
                        <a:t>est-ce que tu penses ?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De quoi </a:t>
                      </a:r>
                      <a:r>
                        <a:rPr lang="fr-FR" sz="1200" dirty="0">
                          <a:effectLst/>
                        </a:rPr>
                        <a:t>est-ce qu’elle a </a:t>
                      </a:r>
                      <a:r>
                        <a:rPr lang="fr-FR" sz="1200" dirty="0" smtClean="0">
                          <a:effectLst/>
                        </a:rPr>
                        <a:t>besoin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effectLst/>
                        </a:rPr>
                        <a:t>Avec quoi </a:t>
                      </a:r>
                      <a:r>
                        <a:rPr lang="fr-FR" sz="1200" kern="1200" dirty="0" smtClean="0">
                          <a:effectLst/>
                        </a:rPr>
                        <a:t>est-ce que tu t’amuses ?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87429" marR="87429" marT="0" marB="0"/>
                </a:tc>
              </a:tr>
            </a:tbl>
          </a:graphicData>
        </a:graphic>
      </p:graphicFrame>
      <p:sp>
        <p:nvSpPr>
          <p:cNvPr id="6" name="Titre 4"/>
          <p:cNvSpPr>
            <a:spLocks noGrp="1"/>
          </p:cNvSpPr>
          <p:nvPr>
            <p:ph type="title"/>
          </p:nvPr>
        </p:nvSpPr>
        <p:spPr>
          <a:xfrm>
            <a:off x="1463675" y="613187"/>
            <a:ext cx="6196011" cy="6451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1800" b="1" cap="small" dirty="0"/>
              <a:t>pronoms </a:t>
            </a:r>
            <a:r>
              <a:rPr lang="fr-FR" sz="1800" b="1" cap="small" dirty="0" smtClean="0"/>
              <a:t>interrogatifs</a:t>
            </a:r>
            <a:r>
              <a:rPr lang="fr-FR" sz="2000" b="1" dirty="0" smtClean="0"/>
              <a:t> </a:t>
            </a:r>
            <a:r>
              <a:rPr lang="fr-FR" sz="1800" b="1" cap="small" dirty="0"/>
              <a:t>i</a:t>
            </a:r>
            <a:r>
              <a:rPr lang="fr-FR" sz="1800" b="1" cap="small" dirty="0" smtClean="0"/>
              <a:t>nvariables</a:t>
            </a:r>
            <a:r>
              <a:rPr lang="fr-FR" sz="1800" b="1" cap="small" dirty="0"/>
              <a:t>: </a:t>
            </a:r>
            <a:r>
              <a:rPr lang="fr-FR" sz="1800" b="1" cap="small" dirty="0" smtClean="0"/>
              <a:t>que</a:t>
            </a:r>
            <a:r>
              <a:rPr lang="fr-FR" sz="1800" b="1" cap="small" dirty="0"/>
              <a:t>, </a:t>
            </a:r>
            <a:r>
              <a:rPr lang="fr-FR" sz="1800" b="1" cap="small" dirty="0" smtClean="0"/>
              <a:t>quoi, qu’est ce qui/qu’est ce que</a:t>
            </a:r>
            <a:r>
              <a:rPr lang="fr-FR" sz="1200" cap="small" dirty="0"/>
              <a:t/>
            </a:r>
            <a:br>
              <a:rPr lang="fr-FR" sz="1200" cap="small" dirty="0"/>
            </a:b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55148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sz="quarter" idx="13"/>
          </p:nvPr>
        </p:nvSpPr>
        <p:spPr bwMode="auto"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norm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A que/ de que/ avec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que*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 ; n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’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existent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pas!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On utilise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« </a:t>
            </a:r>
            <a:r>
              <a:rPr kumimoji="0" lang="fr-FR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à </a:t>
            </a:r>
            <a:r>
              <a:rPr kumimoji="0" lang="fr-FR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quoi/ de quoi /avec </a:t>
            </a:r>
            <a:r>
              <a:rPr kumimoji="0" lang="fr-FR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ÇlÇr ñæí©" charset="0"/>
              </a:rPr>
              <a:t>quoi »</a:t>
            </a:r>
            <a:endParaRPr kumimoji="0" lang="fr-FR" b="1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Espace réservé du contenu 6" descr="d-man-thinking-exclamation-marks-illustration-red-above-his-head-rendering-human-people-character-30629525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5" r="-3475"/>
          <a:stretch>
            <a:fillRect/>
          </a:stretch>
        </p:blipFill>
        <p:spPr>
          <a:xfrm>
            <a:off x="4663440" y="1367751"/>
            <a:ext cx="3200400" cy="2925643"/>
          </a:xfrm>
        </p:spPr>
      </p:pic>
    </p:spTree>
    <p:extLst>
      <p:ext uri="{BB962C8B-B14F-4D97-AF65-F5344CB8AC3E}">
        <p14:creationId xmlns:p14="http://schemas.microsoft.com/office/powerpoint/2010/main" val="8619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38654"/>
              </p:ext>
            </p:extLst>
          </p:nvPr>
        </p:nvGraphicFramePr>
        <p:xfrm>
          <a:off x="2163563" y="542964"/>
          <a:ext cx="4855109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290"/>
                <a:gridCol w="1406365"/>
                <a:gridCol w="2319454"/>
              </a:tblGrid>
              <a:tr h="135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dirty="0" smtClean="0"/>
                        <a:t>Qui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est-ce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qui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Personne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sujet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dirty="0" smtClean="0"/>
                        <a:t>Qui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est-ce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que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Personne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complément</a:t>
                      </a:r>
                      <a:r>
                        <a:rPr lang="fr-FR" sz="1200" b="1" baseline="0" dirty="0" smtClean="0"/>
                        <a:t> d’</a:t>
                      </a:r>
                      <a:r>
                        <a:rPr lang="fr-FR" sz="1200" b="1" dirty="0" smtClean="0"/>
                        <a:t>objet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dirty="0" smtClean="0"/>
                        <a:t>Qu’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est-ce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qui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Chose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sujet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72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dirty="0" smtClean="0"/>
                        <a:t>Qu’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est-ce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que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Chose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complément</a:t>
                      </a:r>
                      <a:r>
                        <a:rPr lang="fr-FR" sz="1200" b="1" baseline="0" dirty="0" smtClean="0"/>
                        <a:t> d’objet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2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5027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>
                <a:latin typeface="Edwardian Script ITC"/>
                <a:cs typeface="Edwardian Script ITC"/>
              </a:rPr>
              <a:t>Les </a:t>
            </a:r>
            <a:r>
              <a:rPr lang="fr-FR" sz="3100" dirty="0">
                <a:latin typeface="Edwardian Script ITC"/>
                <a:cs typeface="Edwardian Script ITC"/>
              </a:rPr>
              <a:t> deux types d’interrogations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b="1" cap="small" dirty="0" smtClean="0"/>
              <a:t>Interrogation </a:t>
            </a:r>
            <a:r>
              <a:rPr lang="fr-FR" b="1" cap="small" dirty="0"/>
              <a:t>totale </a:t>
            </a:r>
            <a:endParaRPr lang="fr-FR" b="1" cap="small" dirty="0">
              <a:latin typeface="Wingdings"/>
            </a:endParaRPr>
          </a:p>
          <a:p>
            <a:pPr lvl="0">
              <a:buFont typeface="Wingdings" charset="2"/>
              <a:buChar char="Ø"/>
            </a:pPr>
            <a:r>
              <a:rPr lang="fr-FR" sz="1600" b="1" cap="small" dirty="0" smtClean="0"/>
              <a:t>réponse </a:t>
            </a:r>
            <a:r>
              <a:rPr lang="fr-FR" sz="1600" b="1" cap="small" dirty="0"/>
              <a:t>par Oui ou </a:t>
            </a:r>
            <a:r>
              <a:rPr lang="fr-FR" sz="1600" b="1" cap="small" dirty="0" smtClean="0"/>
              <a:t>Non</a:t>
            </a:r>
          </a:p>
          <a:p>
            <a:pPr lvl="0">
              <a:buFont typeface="Wingdings" charset="2"/>
              <a:buChar char="Ø"/>
            </a:pPr>
            <a:endParaRPr lang="fr-FR" sz="1600" b="1" cap="small" dirty="0" smtClean="0"/>
          </a:p>
          <a:p>
            <a:pPr>
              <a:buFont typeface="Arial"/>
              <a:buChar char="•"/>
            </a:pPr>
            <a:r>
              <a:rPr lang="fr-FR" b="1" cap="small" dirty="0"/>
              <a:t>Interrogation partielle </a:t>
            </a:r>
            <a:endParaRPr lang="fr-FR" b="1" cap="small" dirty="0">
              <a:latin typeface="Wingdings"/>
            </a:endParaRPr>
          </a:p>
          <a:p>
            <a:pPr>
              <a:buFont typeface="Wingdings" charset="2"/>
              <a:buChar char="Ø"/>
            </a:pPr>
            <a:r>
              <a:rPr lang="fr-FR" sz="1600" b="1" cap="small" dirty="0" smtClean="0"/>
              <a:t>La </a:t>
            </a:r>
            <a:r>
              <a:rPr lang="fr-FR" sz="1600" b="1" cap="small" dirty="0"/>
              <a:t>réponse concerne un élément de la phrase. On ne peut pas </a:t>
            </a:r>
            <a:r>
              <a:rPr lang="fr-FR" sz="1600" b="1" cap="small" dirty="0" smtClean="0"/>
              <a:t>répondre </a:t>
            </a:r>
            <a:r>
              <a:rPr lang="fr-FR" sz="1600" b="1" cap="small" dirty="0"/>
              <a:t>par oui ou non</a:t>
            </a:r>
          </a:p>
          <a:p>
            <a:pPr lvl="0">
              <a:buFont typeface="Wingdings" charset="2"/>
              <a:buChar char="ü"/>
            </a:pPr>
            <a:endParaRPr lang="fr-FR" b="1" cap="small" dirty="0"/>
          </a:p>
        </p:txBody>
      </p:sp>
    </p:spTree>
    <p:extLst>
      <p:ext uri="{BB962C8B-B14F-4D97-AF65-F5344CB8AC3E}">
        <p14:creationId xmlns:p14="http://schemas.microsoft.com/office/powerpoint/2010/main" val="264049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6216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dirty="0" smtClean="0">
                <a:latin typeface="Edwardian Script ITC"/>
                <a:cs typeface="Edwardian Script ITC"/>
              </a:rPr>
              <a:t/>
            </a:r>
            <a:br>
              <a:rPr lang="fr-FR" sz="2800" b="1" dirty="0" smtClean="0">
                <a:latin typeface="Edwardian Script ITC"/>
                <a:cs typeface="Edwardian Script ITC"/>
              </a:rPr>
            </a:br>
            <a:r>
              <a:rPr lang="fr-FR" sz="2800" dirty="0" smtClean="0">
                <a:latin typeface="Edwardian Script ITC"/>
                <a:cs typeface="Edwardian Script ITC"/>
              </a:rPr>
              <a:t>Pronom </a:t>
            </a:r>
            <a:r>
              <a:rPr lang="fr-FR" sz="2800" dirty="0">
                <a:latin typeface="Edwardian Script ITC"/>
                <a:cs typeface="Edwardian Script ITC"/>
              </a:rPr>
              <a:t>interrogatif variable : lequel, laquelle, lesquels, lesquelles</a:t>
            </a:r>
            <a:br>
              <a:rPr lang="fr-FR" sz="2800" dirty="0">
                <a:latin typeface="Edwardian Script ITC"/>
                <a:cs typeface="Edwardian Script ITC"/>
              </a:rPr>
            </a:br>
            <a:endParaRPr lang="fr-FR" sz="2800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charset="2"/>
              <a:buChar char="ü"/>
            </a:pPr>
            <a:r>
              <a:rPr lang="fr-FR" dirty="0"/>
              <a:t>Lequel (lesquels, laquelle, lesquelles) est un pronom interrogatif de choix ; on choisit un élément parmi plusieurs.  Ce pronom remplace un nom. Il correspond à « quel</a:t>
            </a:r>
            <a:r>
              <a:rPr lang="fr-FR" dirty="0" smtClean="0"/>
              <a:t>+ nom</a:t>
            </a:r>
            <a:r>
              <a:rPr lang="fr-FR" dirty="0"/>
              <a:t> ». Il y a toujours une autre phrase  avant la question qui commence par lequel… parce que lequel renvoie à un mot dans la phrase précédente.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47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5400" dirty="0" smtClean="0">
                <a:latin typeface="Edwardian Script ITC"/>
                <a:cs typeface="Edwardian Script ITC"/>
              </a:rPr>
              <a:t>Exemples</a:t>
            </a:r>
            <a:endParaRPr lang="fr-FR" sz="5400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u="sng" dirty="0"/>
              <a:t>Un livre</a:t>
            </a:r>
            <a:r>
              <a:rPr lang="fr-FR" dirty="0"/>
              <a:t> m’a déplu.  			      </a:t>
            </a:r>
          </a:p>
          <a:p>
            <a:pPr lvl="0">
              <a:buFont typeface="Wingdings" charset="2"/>
              <a:buChar char="Ø"/>
            </a:pPr>
            <a:r>
              <a:rPr lang="fr-FR" u="sng" dirty="0"/>
              <a:t>Lequel</a:t>
            </a:r>
            <a:r>
              <a:rPr lang="fr-FR" dirty="0"/>
              <a:t> vous a déplu ?= </a:t>
            </a:r>
            <a:r>
              <a:rPr lang="fr-FR" u="sng" dirty="0"/>
              <a:t>Quel livre</a:t>
            </a:r>
            <a:r>
              <a:rPr lang="fr-FR" dirty="0"/>
              <a:t> vous a déplu 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-J’aimerais </a:t>
            </a:r>
            <a:r>
              <a:rPr lang="fr-FR" dirty="0"/>
              <a:t>posséder </a:t>
            </a:r>
            <a:r>
              <a:rPr lang="fr-FR" u="sng" dirty="0"/>
              <a:t>une voiture</a:t>
            </a:r>
            <a:r>
              <a:rPr lang="fr-FR" dirty="0"/>
              <a:t>.</a:t>
            </a:r>
          </a:p>
          <a:p>
            <a:pPr lvl="0">
              <a:buFont typeface="Wingdings" charset="2"/>
              <a:buChar char="Ø"/>
            </a:pPr>
            <a:r>
              <a:rPr lang="fr-FR" u="sng" dirty="0"/>
              <a:t>Laquelle</a:t>
            </a:r>
            <a:r>
              <a:rPr lang="fr-FR" dirty="0"/>
              <a:t> aimerais-tu posséder ? = </a:t>
            </a:r>
            <a:r>
              <a:rPr lang="fr-FR" u="sng" dirty="0"/>
              <a:t>Quelle voiture</a:t>
            </a:r>
            <a:r>
              <a:rPr lang="fr-FR" dirty="0"/>
              <a:t> aimerais-tu posséder ?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-J’ai </a:t>
            </a:r>
            <a:r>
              <a:rPr lang="fr-FR" u="sng" dirty="0"/>
              <a:t>plusieurs romans</a:t>
            </a:r>
            <a:r>
              <a:rPr lang="fr-FR" dirty="0"/>
              <a:t> dans ma bibliothèque.</a:t>
            </a:r>
          </a:p>
          <a:p>
            <a:pPr lvl="0">
              <a:buFont typeface="Wingdings" charset="2"/>
              <a:buChar char="Ø"/>
            </a:pPr>
            <a:r>
              <a:rPr lang="fr-FR" u="sng" dirty="0"/>
              <a:t>Lesquels</a:t>
            </a:r>
            <a:r>
              <a:rPr lang="fr-FR" dirty="0"/>
              <a:t> avez-vous lus ?= </a:t>
            </a:r>
            <a:r>
              <a:rPr lang="fr-FR" u="sng" dirty="0"/>
              <a:t>Quels romans</a:t>
            </a:r>
            <a:r>
              <a:rPr lang="fr-FR" dirty="0"/>
              <a:t> avez-vous lu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84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2711" y="564475"/>
            <a:ext cx="6965245" cy="10249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4000" dirty="0" smtClean="0">
                <a:latin typeface="Edwardian Script ITC"/>
                <a:cs typeface="Edwardian Script ITC"/>
              </a:rPr>
              <a:t>Prépositions </a:t>
            </a:r>
            <a:r>
              <a:rPr lang="fr-FR" sz="4000" dirty="0">
                <a:latin typeface="Edwardian Script ITC"/>
                <a:cs typeface="Edwardian Script ITC"/>
              </a:rPr>
              <a:t>à et de avec lequel, lesquels et lesquelles :</a:t>
            </a:r>
            <a:r>
              <a:rPr lang="fr-FR" sz="3100" dirty="0"/>
              <a:t/>
            </a:r>
            <a:br>
              <a:rPr lang="fr-FR" sz="31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fr-FR" strike="sngStrike" dirty="0" smtClean="0"/>
              <a:t>à </a:t>
            </a:r>
            <a:r>
              <a:rPr lang="fr-FR" dirty="0"/>
              <a:t>lequel = auquel</a:t>
            </a:r>
          </a:p>
          <a:p>
            <a:pPr>
              <a:buFont typeface="Wingdings" charset="2"/>
              <a:buChar char="ü"/>
            </a:pPr>
            <a:r>
              <a:rPr lang="fr-FR" strike="sngStrike" dirty="0"/>
              <a:t>de</a:t>
            </a:r>
            <a:r>
              <a:rPr lang="fr-FR" dirty="0"/>
              <a:t> lequel  = duquel</a:t>
            </a:r>
            <a:endParaRPr lang="fr-FR" strike="sngStrike" dirty="0"/>
          </a:p>
          <a:p>
            <a:pPr>
              <a:buFont typeface="Wingdings" charset="2"/>
              <a:buChar char="ü"/>
            </a:pPr>
            <a:r>
              <a:rPr lang="fr-FR" strike="sngStrike" dirty="0"/>
              <a:t>à </a:t>
            </a:r>
            <a:r>
              <a:rPr lang="fr-FR" dirty="0"/>
              <a:t>lesquels = auxquels</a:t>
            </a:r>
          </a:p>
          <a:p>
            <a:pPr>
              <a:buFont typeface="Wingdings" charset="2"/>
              <a:buChar char="ü"/>
            </a:pPr>
            <a:r>
              <a:rPr lang="fr-FR" strike="sngStrike" dirty="0"/>
              <a:t>de </a:t>
            </a:r>
            <a:r>
              <a:rPr lang="fr-FR" dirty="0"/>
              <a:t>lesquels=  desquels</a:t>
            </a:r>
          </a:p>
          <a:p>
            <a:pPr>
              <a:buFont typeface="Wingdings" charset="2"/>
              <a:buChar char="ü"/>
            </a:pPr>
            <a:r>
              <a:rPr lang="fr-FR" strike="sngStrike" dirty="0"/>
              <a:t>à </a:t>
            </a:r>
            <a:r>
              <a:rPr lang="fr-FR" dirty="0"/>
              <a:t>lesquelles = auxquelles</a:t>
            </a:r>
          </a:p>
          <a:p>
            <a:pPr>
              <a:buFont typeface="Wingdings" charset="2"/>
              <a:buChar char="ü"/>
            </a:pPr>
            <a:r>
              <a:rPr lang="fr-FR" strike="sngStrike" dirty="0"/>
              <a:t>de </a:t>
            </a:r>
            <a:r>
              <a:rPr lang="fr-FR" dirty="0"/>
              <a:t>lesquelles=  desquelles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367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89182"/>
              </p:ext>
            </p:extLst>
          </p:nvPr>
        </p:nvGraphicFramePr>
        <p:xfrm>
          <a:off x="1463675" y="1529484"/>
          <a:ext cx="6196010" cy="1747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99662"/>
                <a:gridCol w="1178742"/>
                <a:gridCol w="1239202"/>
                <a:gridCol w="1239202"/>
                <a:gridCol w="123920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/>
                        <a:t>Préposition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Masculin</a:t>
                      </a:r>
                      <a:r>
                        <a:rPr lang="fr-FR" b="0" baseline="0" dirty="0" smtClean="0"/>
                        <a:t> singulier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Féminin</a:t>
                      </a:r>
                      <a:r>
                        <a:rPr lang="fr-FR" b="0" baseline="0" dirty="0" smtClean="0"/>
                        <a:t> singulier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Masculin</a:t>
                      </a:r>
                      <a:r>
                        <a:rPr lang="fr-FR" b="0" baseline="0" dirty="0" smtClean="0"/>
                        <a:t> pluriel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Féminin pluriel</a:t>
                      </a:r>
                      <a:endParaRPr lang="fr-FR" b="0" dirty="0"/>
                    </a:p>
                  </a:txBody>
                  <a:tcPr/>
                </a:tc>
              </a:tr>
              <a:tr h="300022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lequel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laquelle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lesquels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lesquelles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Avec</a:t>
                      </a:r>
                      <a:r>
                        <a:rPr lang="fr-FR" b="1" baseline="0" dirty="0" smtClean="0"/>
                        <a:t> à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auquel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à laquelle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auxquels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auxquelles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Avec de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duquel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laquelle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desquels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desquelles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3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3041" y="599757"/>
            <a:ext cx="6196405" cy="6585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6000" dirty="0" smtClean="0">
                <a:latin typeface="Edwardian Script ITC"/>
                <a:cs typeface="Edwardian Script ITC"/>
              </a:rPr>
              <a:t>Exemples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1352393"/>
            <a:ext cx="6196405" cy="29399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dirty="0" smtClean="0"/>
              <a:t>J’ai </a:t>
            </a:r>
            <a:r>
              <a:rPr lang="fr-FR" dirty="0"/>
              <a:t>téléphoné à mes enfants.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Auquel de tes enfants as-tu téléphoné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a remis un questionnaire à des femmes.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Auxquelles de ces femmes a-t-il remis un questionnaire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  <a:r>
              <a:rPr lang="fr-FR" dirty="0" smtClean="0"/>
              <a:t>Je </a:t>
            </a:r>
            <a:r>
              <a:rPr lang="fr-FR" dirty="0"/>
              <a:t>parlais à des étudiants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Auxquels de ces étudiants parlais-tu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fais confiance à ces politiciennes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À laquelle faites-vous confiance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me sers de ces outils.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Duquel de ces outils te sers-tu le plus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J’aime les illustrations de ces revues.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De laquelle de ces revues aimez-vous les illustrations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J’ai besoin des outils.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Desquels exactement as-tu besoin </a:t>
            </a:r>
            <a:r>
              <a:rPr lang="fr-FR" dirty="0" smtClean="0"/>
              <a:t>?</a:t>
            </a:r>
          </a:p>
          <a:p>
            <a:pPr lvl="0"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J’aime les paroles de ces chansons.</a:t>
            </a:r>
          </a:p>
          <a:p>
            <a:pPr lvl="0">
              <a:buFont typeface="Wingdings" charset="2"/>
              <a:buChar char="Ø"/>
            </a:pPr>
            <a:r>
              <a:rPr lang="fr-FR" dirty="0"/>
              <a:t>Desquelles aimez-vous le plus les paroles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812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3041" y="613187"/>
            <a:ext cx="6196406" cy="9018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latin typeface="Edwardian Script ITC"/>
                <a:cs typeface="Edwardian Script ITC"/>
              </a:rPr>
              <a:t>L</a:t>
            </a:r>
            <a:r>
              <a:rPr lang="fr-FR" dirty="0" smtClean="0">
                <a:latin typeface="Edwardian Script ITC"/>
                <a:cs typeface="Edwardian Script ITC"/>
              </a:rPr>
              <a:t>es </a:t>
            </a:r>
            <a:r>
              <a:rPr lang="fr-FR" dirty="0">
                <a:latin typeface="Edwardian Script ITC"/>
                <a:cs typeface="Edwardian Script ITC"/>
              </a:rPr>
              <a:t>mots </a:t>
            </a:r>
            <a:r>
              <a:rPr lang="fr-FR" i="1" dirty="0" err="1">
                <a:latin typeface="Edwardian Script ITC"/>
                <a:cs typeface="Edwardian Script ITC"/>
              </a:rPr>
              <a:t>what</a:t>
            </a:r>
            <a:r>
              <a:rPr lang="fr-FR" dirty="0">
                <a:latin typeface="Edwardian Script ITC"/>
                <a:cs typeface="Edwardian Script ITC"/>
              </a:rPr>
              <a:t> et </a:t>
            </a:r>
            <a:r>
              <a:rPr lang="fr-FR" i="1" dirty="0" err="1">
                <a:latin typeface="Edwardian Script ITC"/>
                <a:cs typeface="Edwardian Script ITC"/>
              </a:rPr>
              <a:t>which</a:t>
            </a:r>
            <a:r>
              <a:rPr lang="fr-FR" dirty="0">
                <a:latin typeface="Edwardian Script ITC"/>
                <a:cs typeface="Edwardian Script ITC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fr-FR" dirty="0"/>
              <a:t>Les mots anglais </a:t>
            </a:r>
            <a:r>
              <a:rPr lang="fr-FR" b="1" i="1" dirty="0" err="1"/>
              <a:t>what</a:t>
            </a:r>
            <a:r>
              <a:rPr lang="fr-FR" dirty="0"/>
              <a:t> et </a:t>
            </a:r>
            <a:r>
              <a:rPr lang="fr-FR" b="1" i="1" dirty="0" err="1"/>
              <a:t>which</a:t>
            </a:r>
            <a:r>
              <a:rPr lang="fr-FR" dirty="0"/>
              <a:t> peuvent être adjectifs ou pronoms, sujets, objets directs, etc. </a:t>
            </a:r>
            <a:endParaRPr lang="fr-FR" dirty="0" smtClean="0"/>
          </a:p>
          <a:p>
            <a:pPr>
              <a:buFont typeface="Wingdings" charset="2"/>
              <a:buChar char="ü"/>
            </a:pPr>
            <a:r>
              <a:rPr lang="fr-FR" dirty="0"/>
              <a:t>Pour les traduire correctement, il faut les analyser :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47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611516"/>
            <a:ext cx="6196405" cy="39983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4800" b="1" dirty="0"/>
              <a:t>What</a:t>
            </a:r>
            <a:r>
              <a:rPr lang="fr-FR" sz="4800" dirty="0"/>
              <a:t> </a:t>
            </a:r>
            <a:r>
              <a:rPr lang="fr-FR" sz="4800" dirty="0" err="1"/>
              <a:t>makes</a:t>
            </a:r>
            <a:r>
              <a:rPr lang="fr-FR" sz="4800" dirty="0"/>
              <a:t> </a:t>
            </a:r>
            <a:r>
              <a:rPr lang="fr-FR" sz="4800" dirty="0" err="1"/>
              <a:t>you</a:t>
            </a:r>
            <a:r>
              <a:rPr lang="fr-FR" sz="4800" dirty="0"/>
              <a:t> </a:t>
            </a:r>
            <a:r>
              <a:rPr lang="fr-FR" sz="4800" dirty="0" err="1"/>
              <a:t>cry</a:t>
            </a:r>
            <a:r>
              <a:rPr lang="fr-FR" sz="4800" dirty="0"/>
              <a:t>? </a:t>
            </a:r>
            <a:r>
              <a:rPr lang="fr-FR" sz="4800" dirty="0" smtClean="0"/>
              <a:t>(</a:t>
            </a:r>
            <a:r>
              <a:rPr lang="fr-FR" sz="4800" b="1" dirty="0" smtClean="0"/>
              <a:t>pronom sujet)</a:t>
            </a:r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r>
              <a:rPr lang="fr-FR" sz="4800" dirty="0"/>
              <a:t>Qu’est-ce qui te fait pleurer </a:t>
            </a:r>
            <a:r>
              <a:rPr lang="fr-FR" sz="4800" dirty="0" smtClean="0"/>
              <a:t>?</a:t>
            </a:r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endParaRPr lang="fr-FR" sz="4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4800" dirty="0" smtClean="0"/>
              <a:t> </a:t>
            </a:r>
            <a:r>
              <a:rPr lang="fr-FR" sz="4800" b="1" dirty="0"/>
              <a:t>What</a:t>
            </a:r>
            <a:r>
              <a:rPr lang="fr-FR" sz="4800" dirty="0"/>
              <a:t> </a:t>
            </a:r>
            <a:r>
              <a:rPr lang="fr-FR" sz="4800" dirty="0" err="1"/>
              <a:t>did</a:t>
            </a:r>
            <a:r>
              <a:rPr lang="fr-FR" sz="4800" dirty="0"/>
              <a:t> </a:t>
            </a:r>
            <a:r>
              <a:rPr lang="fr-FR" sz="4800" dirty="0" err="1"/>
              <a:t>you</a:t>
            </a:r>
            <a:r>
              <a:rPr lang="fr-FR" sz="4800" dirty="0"/>
              <a:t> tell </a:t>
            </a:r>
            <a:r>
              <a:rPr lang="fr-FR" sz="4800" dirty="0" err="1" smtClean="0"/>
              <a:t>him</a:t>
            </a:r>
            <a:r>
              <a:rPr lang="fr-FR" sz="4800" dirty="0" smtClean="0"/>
              <a:t>? (</a:t>
            </a:r>
            <a:r>
              <a:rPr lang="fr-FR" sz="4800" b="1" dirty="0"/>
              <a:t>pronom objet direct</a:t>
            </a:r>
            <a:r>
              <a:rPr lang="fr-FR" sz="4800" dirty="0"/>
              <a:t> </a:t>
            </a:r>
            <a:r>
              <a:rPr lang="fr-FR" sz="4800" dirty="0" smtClean="0"/>
              <a:t>)</a:t>
            </a:r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r>
              <a:rPr lang="fr-FR" sz="4800" dirty="0"/>
              <a:t>Qu’est-ce que tu lui as dit </a:t>
            </a:r>
            <a:r>
              <a:rPr lang="fr-FR" sz="4800" dirty="0" smtClean="0"/>
              <a:t>?/Que </a:t>
            </a:r>
            <a:r>
              <a:rPr lang="fr-FR" sz="4800" dirty="0"/>
              <a:t>lui as-tu dit ? </a:t>
            </a:r>
            <a:endParaRPr lang="fr-FR" sz="4800" dirty="0" smtClean="0"/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endParaRPr lang="fr-FR" sz="4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4800" b="1" dirty="0"/>
              <a:t>What</a:t>
            </a:r>
            <a:r>
              <a:rPr lang="fr-FR" sz="4800" dirty="0"/>
              <a:t> printer </a:t>
            </a:r>
            <a:r>
              <a:rPr lang="fr-FR" sz="4800" dirty="0" err="1"/>
              <a:t>will</a:t>
            </a:r>
            <a:r>
              <a:rPr lang="fr-FR" sz="4800" dirty="0"/>
              <a:t> </a:t>
            </a:r>
            <a:r>
              <a:rPr lang="fr-FR" sz="4800" dirty="0" err="1"/>
              <a:t>you</a:t>
            </a:r>
            <a:r>
              <a:rPr lang="fr-FR" sz="4800" dirty="0"/>
              <a:t> </a:t>
            </a:r>
            <a:r>
              <a:rPr lang="fr-FR" sz="4800" dirty="0" err="1"/>
              <a:t>buy</a:t>
            </a:r>
            <a:r>
              <a:rPr lang="fr-FR" sz="4800" dirty="0"/>
              <a:t>? </a:t>
            </a:r>
            <a:r>
              <a:rPr lang="fr-FR" sz="4800" dirty="0" smtClean="0"/>
              <a:t>(</a:t>
            </a:r>
            <a:r>
              <a:rPr lang="fr-FR" sz="4800" b="1" dirty="0"/>
              <a:t>adjectif</a:t>
            </a:r>
            <a:r>
              <a:rPr lang="fr-FR" sz="4800" dirty="0"/>
              <a:t> </a:t>
            </a:r>
            <a:r>
              <a:rPr lang="fr-FR" sz="4800" dirty="0" smtClean="0"/>
              <a:t>)</a:t>
            </a:r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r>
              <a:rPr lang="fr-FR" sz="4800" dirty="0"/>
              <a:t>Quelle imprimante achèteras-tu ? </a:t>
            </a:r>
            <a:endParaRPr lang="fr-FR" sz="4800" dirty="0" smtClean="0"/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endParaRPr lang="fr-FR" sz="4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4800" b="1" dirty="0"/>
              <a:t>What</a:t>
            </a:r>
            <a:r>
              <a:rPr lang="fr-FR" sz="4800" dirty="0"/>
              <a:t> </a:t>
            </a:r>
            <a:r>
              <a:rPr lang="fr-FR" sz="4800" dirty="0" err="1"/>
              <a:t>is</a:t>
            </a:r>
            <a:r>
              <a:rPr lang="fr-FR" sz="4800" dirty="0"/>
              <a:t> the </a:t>
            </a:r>
            <a:r>
              <a:rPr lang="fr-FR" sz="4800" dirty="0" err="1"/>
              <a:t>price</a:t>
            </a:r>
            <a:r>
              <a:rPr lang="fr-FR" sz="4800" dirty="0"/>
              <a:t> of </a:t>
            </a:r>
            <a:r>
              <a:rPr lang="fr-FR" sz="4800" dirty="0" err="1"/>
              <a:t>this</a:t>
            </a:r>
            <a:r>
              <a:rPr lang="fr-FR" sz="4800" dirty="0"/>
              <a:t> </a:t>
            </a:r>
            <a:r>
              <a:rPr lang="fr-FR" sz="4800" dirty="0" err="1"/>
              <a:t>pencil</a:t>
            </a:r>
            <a:r>
              <a:rPr lang="fr-FR" sz="4800" dirty="0" smtClean="0"/>
              <a:t>?(</a:t>
            </a:r>
            <a:r>
              <a:rPr lang="fr-FR" sz="4800" b="1" dirty="0" smtClean="0"/>
              <a:t>adjectif)</a:t>
            </a:r>
            <a:endParaRPr lang="fr-FR" sz="4800" dirty="0"/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r>
              <a:rPr lang="fr-FR" sz="4800" dirty="0"/>
              <a:t>Quel est le prix de ce crayon </a:t>
            </a:r>
            <a:r>
              <a:rPr lang="fr-FR" sz="4800" dirty="0" smtClean="0"/>
              <a:t>?</a:t>
            </a:r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endParaRPr lang="fr-FR" sz="4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4800" b="1" dirty="0" err="1"/>
              <a:t>Which</a:t>
            </a:r>
            <a:r>
              <a:rPr lang="fr-FR" sz="4800" dirty="0"/>
              <a:t> </a:t>
            </a:r>
            <a:r>
              <a:rPr lang="fr-FR" sz="4800" dirty="0" err="1"/>
              <a:t>tools</a:t>
            </a:r>
            <a:r>
              <a:rPr lang="fr-FR" sz="4800" dirty="0"/>
              <a:t> </a:t>
            </a:r>
            <a:r>
              <a:rPr lang="fr-FR" sz="4800" dirty="0" err="1"/>
              <a:t>did</a:t>
            </a:r>
            <a:r>
              <a:rPr lang="fr-FR" sz="4800" dirty="0"/>
              <a:t> </a:t>
            </a:r>
            <a:r>
              <a:rPr lang="fr-FR" sz="4800" dirty="0" err="1"/>
              <a:t>you</a:t>
            </a:r>
            <a:r>
              <a:rPr lang="fr-FR" sz="4800" dirty="0"/>
              <a:t> </a:t>
            </a:r>
            <a:r>
              <a:rPr lang="fr-FR" sz="4800" dirty="0" err="1"/>
              <a:t>need</a:t>
            </a:r>
            <a:r>
              <a:rPr lang="fr-FR" sz="4800" dirty="0" smtClean="0"/>
              <a:t>?(</a:t>
            </a:r>
            <a:r>
              <a:rPr lang="fr-FR" sz="4800" b="1" dirty="0" smtClean="0"/>
              <a:t>adjectif)</a:t>
            </a:r>
            <a:endParaRPr lang="fr-FR" sz="4800" dirty="0"/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r>
              <a:rPr lang="fr-FR" sz="4800" dirty="0"/>
              <a:t>De quels outils as-tu eu besoin </a:t>
            </a:r>
            <a:r>
              <a:rPr lang="fr-FR" sz="4800" dirty="0" smtClean="0"/>
              <a:t>?</a:t>
            </a:r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endParaRPr lang="fr-FR" sz="4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4800" b="1" dirty="0" err="1"/>
              <a:t>Which</a:t>
            </a:r>
            <a:r>
              <a:rPr lang="fr-FR" sz="4800" dirty="0"/>
              <a:t> of </a:t>
            </a:r>
            <a:r>
              <a:rPr lang="fr-FR" sz="4800" dirty="0" err="1"/>
              <a:t>these</a:t>
            </a:r>
            <a:r>
              <a:rPr lang="fr-FR" sz="4800" dirty="0"/>
              <a:t> </a:t>
            </a:r>
            <a:r>
              <a:rPr lang="fr-FR" sz="4800" dirty="0" err="1"/>
              <a:t>deserts</a:t>
            </a:r>
            <a:r>
              <a:rPr lang="fr-FR" sz="4800" dirty="0"/>
              <a:t> </a:t>
            </a:r>
            <a:r>
              <a:rPr lang="fr-FR" sz="4800" dirty="0" err="1"/>
              <a:t>seem</a:t>
            </a:r>
            <a:r>
              <a:rPr lang="fr-FR" sz="4800" dirty="0"/>
              <a:t> the </a:t>
            </a:r>
            <a:r>
              <a:rPr lang="fr-FR" sz="4800" dirty="0" err="1"/>
              <a:t>most</a:t>
            </a:r>
            <a:r>
              <a:rPr lang="fr-FR" sz="4800" dirty="0"/>
              <a:t> </a:t>
            </a:r>
            <a:r>
              <a:rPr lang="fr-FR" sz="4800" dirty="0" err="1"/>
              <a:t>delicious</a:t>
            </a:r>
            <a:r>
              <a:rPr lang="fr-FR" sz="4800" dirty="0" smtClean="0"/>
              <a:t>? (</a:t>
            </a:r>
            <a:r>
              <a:rPr lang="fr-FR" sz="4800" b="1" dirty="0" smtClean="0"/>
              <a:t>pronom </a:t>
            </a:r>
            <a:r>
              <a:rPr lang="fr-FR" sz="4800" b="1" dirty="0"/>
              <a:t>de </a:t>
            </a:r>
            <a:r>
              <a:rPr lang="fr-FR" sz="4800" b="1" dirty="0" smtClean="0"/>
              <a:t>choix)</a:t>
            </a:r>
            <a:endParaRPr lang="fr-FR" sz="4800" dirty="0"/>
          </a:p>
          <a:p>
            <a:pPr marL="0">
              <a:lnSpc>
                <a:spcPct val="120000"/>
              </a:lnSpc>
              <a:buFont typeface="Wingdings" charset="2"/>
              <a:buChar char="Ø"/>
            </a:pPr>
            <a:r>
              <a:rPr lang="fr-FR" sz="4800" dirty="0"/>
              <a:t>Lesquels de ces desserts semblent les plus délicieux ?</a:t>
            </a:r>
          </a:p>
          <a:p>
            <a:pPr>
              <a:buFont typeface="Wingdings" charset="2"/>
              <a:buChar char="Ø"/>
            </a:pPr>
            <a:endParaRPr lang="fr-FR" dirty="0"/>
          </a:p>
          <a:p>
            <a:pPr>
              <a:buFont typeface="Wingdings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187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3041" y="613187"/>
            <a:ext cx="5798276" cy="5863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>
                <a:latin typeface="Edwardian Script ITC"/>
                <a:cs typeface="Edwardian Script ITC"/>
              </a:rPr>
              <a:t> </a:t>
            </a:r>
            <a:r>
              <a:rPr lang="fr-FR" sz="3600" dirty="0" smtClean="0">
                <a:latin typeface="Edwardian Script ITC"/>
                <a:cs typeface="Edwardian Script ITC"/>
              </a:rPr>
              <a:t>Expressions </a:t>
            </a:r>
            <a:r>
              <a:rPr lang="fr-FR" sz="3600" dirty="0">
                <a:latin typeface="Edwardian Script ITC"/>
                <a:cs typeface="Edwardian Script ITC"/>
              </a:rPr>
              <a:t>avec </a:t>
            </a:r>
            <a:r>
              <a:rPr lang="fr-FR" sz="3600" i="1" dirty="0" err="1">
                <a:latin typeface="Edwardian Script ITC"/>
                <a:cs typeface="Edwardian Script ITC"/>
              </a:rPr>
              <a:t>what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1317113"/>
            <a:ext cx="6196405" cy="29751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 err="1" smtClean="0"/>
              <a:t>What</a:t>
            </a:r>
            <a:r>
              <a:rPr lang="fr-FR" dirty="0" err="1" smtClean="0"/>
              <a:t>’s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/>
              <a:t>matter</a:t>
            </a:r>
            <a:r>
              <a:rPr lang="fr-FR" dirty="0"/>
              <a:t>?</a:t>
            </a:r>
          </a:p>
          <a:p>
            <a:pPr>
              <a:buFont typeface="Wingdings" charset="2"/>
              <a:buChar char="Ø"/>
            </a:pPr>
            <a:r>
              <a:rPr lang="fr-FR" dirty="0"/>
              <a:t>Qu’est-ce qu’il y a </a:t>
            </a:r>
            <a:r>
              <a:rPr lang="fr-FR" dirty="0" smtClean="0"/>
              <a:t>?/Qu’y </a:t>
            </a:r>
            <a:r>
              <a:rPr lang="fr-FR" dirty="0"/>
              <a:t>a-t-il 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What</a:t>
            </a:r>
            <a:r>
              <a:rPr lang="fr-FR" dirty="0" err="1"/>
              <a:t>’s</a:t>
            </a:r>
            <a:r>
              <a:rPr lang="fr-FR" dirty="0"/>
              <a:t> the </a:t>
            </a:r>
            <a:r>
              <a:rPr lang="fr-FR" dirty="0" err="1"/>
              <a:t>matter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her</a:t>
            </a:r>
            <a:r>
              <a:rPr lang="fr-FR" dirty="0"/>
              <a:t>?</a:t>
            </a:r>
          </a:p>
          <a:p>
            <a:pPr>
              <a:buFont typeface="Wingdings" charset="2"/>
              <a:buChar char="Ø"/>
            </a:pPr>
            <a:r>
              <a:rPr lang="fr-FR" dirty="0"/>
              <a:t>Qu’est-ce qu’elle a </a:t>
            </a:r>
            <a:r>
              <a:rPr lang="fr-FR" dirty="0" smtClean="0"/>
              <a:t>?/ Qu’est</a:t>
            </a:r>
            <a:r>
              <a:rPr lang="fr-FR" dirty="0"/>
              <a:t>-ce qui lui prend 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What</a:t>
            </a:r>
            <a:r>
              <a:rPr lang="fr-FR" dirty="0" err="1"/>
              <a:t>’s</a:t>
            </a:r>
            <a:r>
              <a:rPr lang="fr-FR" dirty="0"/>
              <a:t> the </a:t>
            </a:r>
            <a:r>
              <a:rPr lang="fr-FR" dirty="0" err="1"/>
              <a:t>matter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knee</a:t>
            </a:r>
            <a:r>
              <a:rPr lang="fr-FR" dirty="0"/>
              <a:t>?</a:t>
            </a:r>
          </a:p>
          <a:p>
            <a:pPr>
              <a:buFont typeface="Wingdings" charset="2"/>
              <a:buChar char="Ø"/>
            </a:pPr>
            <a:r>
              <a:rPr lang="fr-FR" dirty="0"/>
              <a:t>Qu’est-ce que tu as au genou </a:t>
            </a:r>
            <a:r>
              <a:rPr lang="fr-FR" dirty="0" smtClean="0"/>
              <a:t>?/ Qu’est</a:t>
            </a:r>
            <a:r>
              <a:rPr lang="fr-FR" dirty="0"/>
              <a:t>-ce que vous avez </a:t>
            </a:r>
            <a:r>
              <a:rPr lang="fr-FR" dirty="0" smtClean="0"/>
              <a:t>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What</a:t>
            </a:r>
            <a:r>
              <a:rPr lang="fr-FR" dirty="0"/>
              <a:t> has </a:t>
            </a:r>
            <a:r>
              <a:rPr lang="fr-FR" dirty="0" err="1"/>
              <a:t>become</a:t>
            </a:r>
            <a:r>
              <a:rPr lang="fr-FR" dirty="0"/>
              <a:t> of </a:t>
            </a:r>
            <a:r>
              <a:rPr lang="fr-FR" dirty="0" err="1"/>
              <a:t>her</a:t>
            </a:r>
            <a:r>
              <a:rPr lang="fr-FR" dirty="0"/>
              <a:t>?</a:t>
            </a:r>
          </a:p>
          <a:p>
            <a:pPr>
              <a:buFont typeface="Wingdings" charset="2"/>
              <a:buChar char="Ø"/>
            </a:pPr>
            <a:r>
              <a:rPr lang="fr-FR" dirty="0"/>
              <a:t>Qu’est-elle devenue </a:t>
            </a:r>
            <a:r>
              <a:rPr lang="fr-FR" dirty="0" smtClean="0"/>
              <a:t>?/ Qu’est</a:t>
            </a:r>
            <a:r>
              <a:rPr lang="fr-FR" dirty="0"/>
              <a:t>-ce qu’elle est devenue 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What</a:t>
            </a:r>
            <a:r>
              <a:rPr lang="fr-FR" dirty="0"/>
              <a:t> 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become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brother</a:t>
            </a:r>
            <a:r>
              <a:rPr lang="fr-FR" dirty="0"/>
              <a:t>?</a:t>
            </a:r>
          </a:p>
          <a:p>
            <a:pPr>
              <a:buFont typeface="Wingdings" charset="2"/>
              <a:buChar char="Ø"/>
            </a:pPr>
            <a:r>
              <a:rPr lang="fr-FR" dirty="0"/>
              <a:t>Que deviendra ton frère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2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Edwardian Script ITC"/>
                <a:cs typeface="Edwardian Script ITC"/>
              </a:rPr>
              <a:t>Pour résumer</a:t>
            </a: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fr-FR" dirty="0" smtClean="0"/>
              <a:t>Il y a l’interrogation totale et partielle. 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L’interrogation totale: « est-ce que »ou « inversion du sujet »*******réponse oui/non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L’interrogation partielle contient toujours un mot interrogatif ( adverbe, adjectif ou pronom)</a:t>
            </a:r>
          </a:p>
          <a:p>
            <a:pPr>
              <a:buFont typeface="Wingdings" charset="2"/>
              <a:buChar char="ü"/>
            </a:pPr>
            <a:endParaRPr lang="fr-FR" dirty="0"/>
          </a:p>
          <a:p>
            <a:pPr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9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Edwardian Script ITC"/>
                <a:cs typeface="Edwardian Script ITC"/>
              </a:rPr>
              <a:t>Pour résumer</a:t>
            </a: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1589443"/>
            <a:ext cx="6196405" cy="28870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ü"/>
            </a:pPr>
            <a:r>
              <a:rPr lang="fr-FR" dirty="0" smtClean="0"/>
              <a:t>Dans l’interrogation partielle, on peut utiliser: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 le mot  interrogatif+ inversion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ou</a:t>
            </a:r>
            <a:r>
              <a:rPr lang="fr-FR" dirty="0" smtClean="0"/>
              <a:t> 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le mot interrogatif+ est-ce que : sans inversion.</a:t>
            </a:r>
          </a:p>
          <a:p>
            <a:pPr lvl="2">
              <a:buFont typeface="Wingdings" charset="2"/>
              <a:buChar char="Ø"/>
            </a:pPr>
            <a:endParaRPr lang="fr-FR" dirty="0" smtClean="0"/>
          </a:p>
          <a:p>
            <a:pPr algn="just">
              <a:buFont typeface="Wingdings" charset="2"/>
              <a:buChar char="ü"/>
            </a:pPr>
            <a:r>
              <a:rPr lang="fr-FR" dirty="0" smtClean="0"/>
              <a:t>Pour trouver le bon pronom interrogatif ( qui, que, quoi, lequel etc.), il faut analyser le mot dans la réponse: personne ou chose/ sujet ou complément d’objet ( direct ou indirect). </a:t>
            </a:r>
          </a:p>
          <a:p>
            <a:pPr algn="just">
              <a:buFont typeface="Wingdings" charset="2"/>
              <a:buChar char="ü"/>
            </a:pPr>
            <a:endParaRPr lang="fr-FR" dirty="0" smtClean="0"/>
          </a:p>
          <a:p>
            <a:pPr>
              <a:buFont typeface="Wingdings" charset="2"/>
              <a:buChar char="Ø"/>
            </a:pPr>
            <a:endParaRPr lang="fr-FR" dirty="0" smtClean="0"/>
          </a:p>
          <a:p>
            <a:pPr>
              <a:buFont typeface="Wingdings" charset="2"/>
              <a:buChar char="Ø"/>
            </a:pPr>
            <a:endParaRPr lang="fr-FR" dirty="0" smtClean="0"/>
          </a:p>
          <a:p>
            <a:pPr>
              <a:buFont typeface="Wingdings" charset="2"/>
              <a:buChar char="Ø"/>
            </a:pPr>
            <a:endParaRPr lang="fr-FR" dirty="0" smtClean="0"/>
          </a:p>
          <a:p>
            <a:pPr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9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d-man-thinking-exclamation-marks-illustration-red-above-his-head-rendering-human-people-character-30629525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0" r="-7860"/>
          <a:stretch>
            <a:fillRect/>
          </a:stretch>
        </p:blipFill>
        <p:spPr/>
      </p:pic>
      <p:sp>
        <p:nvSpPr>
          <p:cNvPr id="8" name="Text Box 1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1298448" y="2207686"/>
            <a:ext cx="3200400" cy="1233263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norm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Il n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’</a:t>
            </a: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y a jamais d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’</a:t>
            </a: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Cambria" charset="0"/>
                <a:ea typeface="ÇlÇr ñæí©" charset="0"/>
              </a:rPr>
              <a:t>inversion du sujet après est-ce que !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2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Edwardian Script ITC"/>
                <a:cs typeface="Edwardian Script ITC"/>
              </a:rPr>
              <a:t>Pour résumer</a:t>
            </a: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1589443"/>
            <a:ext cx="6196405" cy="2887069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fr-FR" dirty="0" smtClean="0"/>
              <a:t>Si la réponse est oui ou non, l’interrogation est totale ( elle commence par est-ce que ou inversion du sujet)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N’oubliez pas le </a:t>
            </a:r>
            <a:r>
              <a:rPr lang="fr-FR" dirty="0" smtClean="0">
                <a:solidFill>
                  <a:srgbClr val="FF0000"/>
                </a:solidFill>
              </a:rPr>
              <a:t>–</a:t>
            </a:r>
            <a:r>
              <a:rPr lang="fr-FR" dirty="0" err="1" smtClean="0">
                <a:solidFill>
                  <a:srgbClr val="FF0000"/>
                </a:solidFill>
              </a:rPr>
              <a:t>t</a:t>
            </a: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dirty="0" smtClean="0"/>
              <a:t> quand vous inversez le sujet et qu’il y a deux voyelles. </a:t>
            </a:r>
          </a:p>
          <a:p>
            <a:pPr>
              <a:buFont typeface="Wingdings" charset="2"/>
              <a:buChar char="ü"/>
            </a:pPr>
            <a:r>
              <a:rPr lang="fr-FR" dirty="0" smtClean="0"/>
              <a:t>Avec « est-ce que,  qu’est ce que, qu’est ce qui, qui est ce qui, qui est ce que ».  </a:t>
            </a:r>
            <a:r>
              <a:rPr lang="fr-FR" dirty="0" smtClean="0">
                <a:solidFill>
                  <a:srgbClr val="FF0000"/>
                </a:solidFill>
              </a:rPr>
              <a:t>Pas d’inversion</a:t>
            </a:r>
          </a:p>
          <a:p>
            <a:pPr>
              <a:buFont typeface="Wingdings" charset="2"/>
              <a:buChar char="ü"/>
            </a:pPr>
            <a:endParaRPr lang="fr-FR" dirty="0" smtClean="0"/>
          </a:p>
          <a:p>
            <a:pPr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9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79813"/>
            <a:ext cx="6965245" cy="6171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Edwardian Script ITC"/>
                <a:cs typeface="Edwardian Script ITC"/>
              </a:rPr>
              <a:t>Liens</a:t>
            </a: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fr-FR" dirty="0"/>
          </a:p>
          <a:p>
            <a:pPr>
              <a:buFont typeface="Wingdings" charset="2"/>
              <a:buChar char="ü"/>
            </a:pPr>
            <a:r>
              <a:rPr lang="fr-FR" dirty="0">
                <a:hlinkClick r:id="rId2"/>
              </a:rPr>
              <a:t>http://www.laits.utexas.edu/tex/gr/int1.html (Links to an external site.)Links to an external site.</a:t>
            </a:r>
            <a:endParaRPr lang="fr-FR" dirty="0"/>
          </a:p>
          <a:p>
            <a:pPr>
              <a:buFont typeface="Wingdings" charset="2"/>
              <a:buChar char="ü"/>
            </a:pPr>
            <a:r>
              <a:rPr lang="fr-FR" dirty="0">
                <a:hlinkClick r:id="rId3"/>
              </a:rPr>
              <a:t>http://www.laits.utexas.edu/tex/gr/int2.html (Links to an external site.)Links to an external site.</a:t>
            </a:r>
            <a:endParaRPr lang="fr-FR" dirty="0"/>
          </a:p>
          <a:p>
            <a:pPr>
              <a:buFont typeface="Wingdings" charset="2"/>
              <a:buChar char="ü"/>
            </a:pPr>
            <a:r>
              <a:rPr lang="fr-FR" dirty="0">
                <a:hlinkClick r:id="rId4"/>
              </a:rPr>
              <a:t>http://www.laits.utexas.edu/tex/gr/int3.html (Links to an external site.)Links to an external site.</a:t>
            </a:r>
            <a:endParaRPr lang="fr-FR" dirty="0"/>
          </a:p>
          <a:p>
            <a:pPr>
              <a:buFont typeface="Wingdings" charset="2"/>
              <a:buChar char="ü"/>
            </a:pPr>
            <a:r>
              <a:rPr lang="fr-FR" dirty="0">
                <a:hlinkClick r:id="rId5"/>
              </a:rPr>
              <a:t>http://www.laits.utexas.edu/tex/gr/int4.html (Links to an external site.)Links to an external site.</a:t>
            </a:r>
            <a:endParaRPr lang="fr-FR" dirty="0"/>
          </a:p>
          <a:p>
            <a:pPr>
              <a:buFont typeface="Wingdings" charset="2"/>
              <a:buChar char="ü"/>
            </a:pPr>
            <a:r>
              <a:rPr lang="fr-FR" dirty="0">
                <a:hlinkClick r:id="rId6"/>
              </a:rPr>
              <a:t>http://www.laits.utexas.edu/tex/gr/int5.html (Links to an external site.)Links to an external site.</a:t>
            </a:r>
            <a:endParaRPr lang="fr-FR" dirty="0"/>
          </a:p>
          <a:p>
            <a:pPr>
              <a:buFont typeface="Wingdings" charset="2"/>
              <a:buChar char="ü"/>
            </a:pPr>
            <a:r>
              <a:rPr lang="fr-FR" dirty="0">
                <a:hlinkClick r:id="rId7"/>
              </a:rPr>
              <a:t>http://www.laits.utexas.edu/tex/gr/int6.html (Links to an external site.)Links to an external site.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Edwardian Script ITC"/>
                <a:cs typeface="Edwardian Script ITC"/>
              </a:rPr>
              <a:t>Exercices</a:t>
            </a: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  <a:r>
              <a:rPr lang="fr-FR" b="1" dirty="0"/>
              <a:t>Traduisez chaque phrase de deux manières, avec « est-ce que » et avec inversion, quand c’est possible.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What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favorite </a:t>
            </a:r>
            <a:r>
              <a:rPr lang="fr-FR" dirty="0" err="1"/>
              <a:t>color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What </a:t>
            </a:r>
            <a:r>
              <a:rPr lang="fr-FR" dirty="0" err="1"/>
              <a:t>tattoo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choosing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What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worrying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 err="1"/>
              <a:t>What’s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on?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What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wearing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With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applying</a:t>
            </a:r>
            <a:r>
              <a:rPr lang="fr-FR" dirty="0"/>
              <a:t> </a:t>
            </a:r>
            <a:r>
              <a:rPr lang="fr-FR" dirty="0" err="1"/>
              <a:t>her</a:t>
            </a:r>
            <a:r>
              <a:rPr lang="fr-FR" dirty="0"/>
              <a:t> make-up?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What are they </a:t>
            </a:r>
            <a:r>
              <a:rPr lang="fr-FR" dirty="0" err="1"/>
              <a:t>describing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Who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getting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hair</a:t>
            </a:r>
            <a:r>
              <a:rPr lang="fr-FR" dirty="0"/>
              <a:t> </a:t>
            </a:r>
            <a:r>
              <a:rPr lang="fr-FR" dirty="0" err="1"/>
              <a:t>cut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With </a:t>
            </a:r>
            <a:r>
              <a:rPr lang="fr-FR" dirty="0" err="1"/>
              <a:t>whom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out </a:t>
            </a:r>
            <a:r>
              <a:rPr lang="fr-FR" dirty="0" err="1"/>
              <a:t>tonight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Who are </a:t>
            </a:r>
            <a:r>
              <a:rPr lang="fr-FR" dirty="0" err="1"/>
              <a:t>their</a:t>
            </a:r>
            <a:r>
              <a:rPr lang="fr-FR" dirty="0"/>
              <a:t> favorite </a:t>
            </a:r>
            <a:r>
              <a:rPr lang="fr-FR" dirty="0" err="1"/>
              <a:t>actors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Whom </a:t>
            </a:r>
            <a:r>
              <a:rPr lang="fr-FR" dirty="0" err="1"/>
              <a:t>did</a:t>
            </a:r>
            <a:r>
              <a:rPr lang="fr-FR" dirty="0"/>
              <a:t> they </a:t>
            </a:r>
            <a:r>
              <a:rPr lang="fr-FR" dirty="0" err="1"/>
              <a:t>see</a:t>
            </a:r>
            <a:r>
              <a:rPr lang="fr-FR" dirty="0"/>
              <a:t> in the lecture hall?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Whom are they </a:t>
            </a:r>
            <a:r>
              <a:rPr lang="fr-FR" dirty="0" err="1"/>
              <a:t>inviting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Who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?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fr-FR" dirty="0"/>
              <a:t>Why </a:t>
            </a:r>
            <a:r>
              <a:rPr lang="fr-FR" dirty="0" err="1"/>
              <a:t>is</a:t>
            </a:r>
            <a:r>
              <a:rPr lang="fr-FR" dirty="0"/>
              <a:t> Georges so awake?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98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Edwardian Script ITC"/>
                <a:cs typeface="Edwardian Script ITC"/>
              </a:rPr>
              <a:t>Réponses</a:t>
            </a: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noProof="1" smtClean="0"/>
              <a:t>1. What is your favorite color?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chemeClr val="bg2">
                    <a:lumMod val="50000"/>
                  </a:schemeClr>
                </a:solidFill>
              </a:rPr>
              <a:t>Quelle est ta couleur préférée ?</a:t>
            </a:r>
          </a:p>
          <a:p>
            <a:pPr marL="0" indent="0">
              <a:buNone/>
            </a:pPr>
            <a:r>
              <a:rPr lang="fr-FR" noProof="1" smtClean="0"/>
              <a:t>2. What tattoo is she choosing?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Quel tatouage choisit-elle ?</a:t>
            </a:r>
          </a:p>
          <a:p>
            <a:pPr marL="0" indent="0">
              <a:buNone/>
            </a:pPr>
            <a:r>
              <a:rPr lang="fr-FR" noProof="1" smtClean="0"/>
              <a:t>3. What is worrying you?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Qu’est-ce qui t’inquiète ?</a:t>
            </a:r>
          </a:p>
          <a:p>
            <a:pPr marL="0" indent="0">
              <a:buNone/>
            </a:pPr>
            <a:r>
              <a:rPr lang="fr-FR" noProof="1" smtClean="0"/>
              <a:t>4. What’s going on?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Qu’est-ce qui arrive ? Qu’est-ce qui se passe ?</a:t>
            </a:r>
          </a:p>
          <a:p>
            <a:pPr marL="0" indent="0">
              <a:buNone/>
            </a:pPr>
            <a:r>
              <a:rPr lang="fr-FR" noProof="1" smtClean="0"/>
              <a:t>5. What is he wearing?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Que </a:t>
            </a:r>
            <a:r>
              <a:rPr lang="fr-FR" sz="2400" noProof="1" smtClean="0">
                <a:solidFill>
                  <a:srgbClr val="40749B"/>
                </a:solidFill>
              </a:rPr>
              <a:t>porte-t-</a:t>
            </a:r>
            <a:r>
              <a:rPr lang="fr-FR" sz="2400" noProof="1" smtClean="0">
                <a:solidFill>
                  <a:srgbClr val="40749B"/>
                </a:solidFill>
              </a:rPr>
              <a:t>il ? Qu’est-ce qu’il porte ?</a:t>
            </a:r>
          </a:p>
          <a:p>
            <a:pPr marL="0" indent="0">
              <a:buNone/>
            </a:pPr>
            <a:r>
              <a:rPr lang="fr-FR" noProof="1" smtClean="0"/>
              <a:t>6. With what is she applying </a:t>
            </a:r>
            <a:r>
              <a:rPr lang="fr-FR" noProof="1" smtClean="0"/>
              <a:t>her </a:t>
            </a:r>
            <a:r>
              <a:rPr lang="fr-FR" noProof="1" smtClean="0"/>
              <a:t>make-up 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Avec quoi se maquille-t-elle ?</a:t>
            </a:r>
          </a:p>
          <a:p>
            <a:pPr marL="0" indent="0">
              <a:buNone/>
            </a:pPr>
            <a:r>
              <a:rPr lang="fr-FR" noProof="1" smtClean="0"/>
              <a:t>7. What are they describing?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Qu’est-ce qu’ils décrivent ? Que décrivent-ils ?</a:t>
            </a:r>
          </a:p>
          <a:p>
            <a:pPr marL="0" indent="0">
              <a:buNone/>
            </a:pPr>
            <a:r>
              <a:rPr lang="fr-FR" noProof="1" smtClean="0"/>
              <a:t>8. Who is getting a haircut?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Qui se fait couper les cheveux ?</a:t>
            </a:r>
          </a:p>
          <a:p>
            <a:pPr marL="0" indent="0">
              <a:buNone/>
            </a:pPr>
            <a:r>
              <a:rPr lang="fr-FR" noProof="1" smtClean="0"/>
              <a:t>9. With whom is he going out tonight?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Avec qui sort-il ce soir ?</a:t>
            </a:r>
          </a:p>
          <a:p>
            <a:pPr marL="0" indent="0">
              <a:buNone/>
            </a:pPr>
            <a:r>
              <a:rPr lang="fr-FR" noProof="1" smtClean="0"/>
              <a:t>10. Who are their favorite actors?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Quels sont leurs acteurs préférés / leurs actrices préférées ?</a:t>
            </a:r>
          </a:p>
          <a:p>
            <a:pPr marL="0" indent="0">
              <a:buNone/>
            </a:pPr>
            <a:r>
              <a:rPr lang="fr-FR" noProof="1" smtClean="0"/>
              <a:t>11. Whom did they see in the lecture hall?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Qui est-ce qu’ils ont vu dans l’amphithéâtre ?</a:t>
            </a:r>
          </a:p>
          <a:p>
            <a:pPr marL="0" indent="0">
              <a:buNone/>
            </a:pPr>
            <a:r>
              <a:rPr lang="fr-FR" noProof="1" smtClean="0"/>
              <a:t>12. Whom are they inviting?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Qui est-ce qu’ils invitent? Qui invitent-ils</a:t>
            </a:r>
          </a:p>
          <a:p>
            <a:pPr marL="0" indent="0">
              <a:buNone/>
            </a:pPr>
            <a:r>
              <a:rPr lang="fr-FR" noProof="1" smtClean="0"/>
              <a:t>13. Who is it 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Qui est-ce ?</a:t>
            </a:r>
          </a:p>
          <a:p>
            <a:pPr marL="0" indent="0">
              <a:buNone/>
            </a:pPr>
            <a:r>
              <a:rPr lang="fr-FR" noProof="1" smtClean="0"/>
              <a:t>14. Why is Georges so awake?</a:t>
            </a:r>
          </a:p>
          <a:p>
            <a:pPr>
              <a:buFont typeface="Wingdings" charset="2"/>
              <a:buChar char="Ø"/>
            </a:pPr>
            <a:r>
              <a:rPr lang="fr-FR" sz="2400" noProof="1" smtClean="0">
                <a:solidFill>
                  <a:srgbClr val="40749B"/>
                </a:solidFill>
              </a:rPr>
              <a:t>Pourquoi Georges est-il tellement (si) éveillé ?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85961" y="28603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41335"/>
            <a:ext cx="6965245" cy="7054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fr-FR" sz="3100" dirty="0">
                <a:latin typeface="Edwardian Script ITC"/>
                <a:cs typeface="Edwardian Script ITC"/>
              </a:rPr>
              <a:t>Interrogation totale  </a:t>
            </a:r>
            <a:r>
              <a:rPr lang="fr-FR" sz="3100" dirty="0" smtClean="0">
                <a:latin typeface="Edwardian Script ITC"/>
                <a:cs typeface="Edwardian Script ITC"/>
              </a:rPr>
              <a:t>(réponse </a:t>
            </a:r>
            <a:r>
              <a:rPr lang="fr-FR" sz="3100" dirty="0">
                <a:latin typeface="Edwardian Script ITC"/>
                <a:cs typeface="Edwardian Script ITC"/>
              </a:rPr>
              <a:t>par Oui ou </a:t>
            </a:r>
            <a:r>
              <a:rPr lang="fr-FR" sz="3100" dirty="0" smtClean="0">
                <a:latin typeface="Edwardian Script ITC"/>
                <a:cs typeface="Edwardian Script ITC"/>
              </a:rPr>
              <a:t>Non)</a:t>
            </a:r>
            <a:r>
              <a:rPr lang="fr-FR" sz="2000" dirty="0"/>
              <a:t/>
            </a:r>
            <a:br>
              <a:rPr lang="fr-FR" sz="2000" dirty="0"/>
            </a:br>
            <a:endParaRPr lang="fr-FR" sz="2400" cap="small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1589443"/>
            <a:ext cx="6597228" cy="1989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Il y a trois formes d’interrogations: standard, soutenue et familière.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660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 smtClean="0">
                <a:latin typeface="Edwardian Script ITC"/>
                <a:cs typeface="Edwardian Script ITC"/>
              </a:rPr>
              <a:t>A- </a:t>
            </a:r>
            <a:r>
              <a:rPr lang="fr-FR" sz="3600" dirty="0">
                <a:latin typeface="Edwardian Script ITC"/>
                <a:cs typeface="Edwardian Script ITC"/>
              </a:rPr>
              <a:t>F</a:t>
            </a:r>
            <a:r>
              <a:rPr lang="fr-FR" sz="3600" dirty="0" smtClean="0">
                <a:latin typeface="Edwardian Script ITC"/>
                <a:cs typeface="Edwardian Script ITC"/>
              </a:rPr>
              <a:t>orme </a:t>
            </a:r>
            <a:r>
              <a:rPr lang="fr-FR" sz="3600" dirty="0">
                <a:latin typeface="Edwardian Script ITC"/>
                <a:cs typeface="Edwardian Script ITC"/>
              </a:rPr>
              <a:t>standard</a:t>
            </a:r>
            <a:r>
              <a:rPr lang="fr-FR" sz="1100" dirty="0"/>
              <a:t/>
            </a:r>
            <a:br>
              <a:rPr lang="fr-FR" sz="1100" dirty="0"/>
            </a:br>
            <a:endParaRPr lang="fr-FR" sz="1100" dirty="0">
              <a:latin typeface="Times"/>
              <a:cs typeface="Time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b="1" dirty="0" smtClean="0"/>
          </a:p>
          <a:p>
            <a:pPr marL="0" lvl="0" indent="0" algn="ctr">
              <a:buNone/>
            </a:pPr>
            <a:r>
              <a:rPr lang="fr-FR" b="1" dirty="0" smtClean="0"/>
              <a:t>Est-ce </a:t>
            </a:r>
            <a:r>
              <a:rPr lang="fr-FR" b="1" dirty="0"/>
              <a:t>que+ sujet+ verbe +/- complément </a:t>
            </a:r>
            <a:r>
              <a:rPr lang="fr-FR" b="1" dirty="0" smtClean="0"/>
              <a:t>?</a:t>
            </a:r>
          </a:p>
          <a:p>
            <a:pPr marL="0" lvl="0" indent="0" algn="ctr">
              <a:buNone/>
            </a:pPr>
            <a:endParaRPr lang="fr-FR" dirty="0"/>
          </a:p>
          <a:p>
            <a:pPr>
              <a:buFont typeface="Wingdings" charset="2"/>
              <a:buChar char="Ø"/>
            </a:pPr>
            <a:r>
              <a:rPr lang="fr-FR" dirty="0"/>
              <a:t>Ex : </a:t>
            </a:r>
            <a:r>
              <a:rPr lang="fr-FR" dirty="0" smtClean="0"/>
              <a:t>Est-ce </a:t>
            </a:r>
            <a:r>
              <a:rPr lang="fr-FR" dirty="0"/>
              <a:t>que tu vas à Columbia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79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fr-FR" dirty="0"/>
              <a:t/>
            </a:r>
            <a:br>
              <a:rPr lang="fr-FR" dirty="0"/>
            </a:br>
            <a:r>
              <a:rPr lang="fr-FR" dirty="0">
                <a:latin typeface="Edwardian Script ITC"/>
                <a:cs typeface="Edwardian Script ITC"/>
              </a:rPr>
              <a:t>B- </a:t>
            </a:r>
            <a:r>
              <a:rPr lang="fr-FR" dirty="0" smtClean="0">
                <a:latin typeface="Edwardian Script ITC"/>
                <a:cs typeface="Edwardian Script ITC"/>
              </a:rPr>
              <a:t>Forme </a:t>
            </a:r>
            <a:r>
              <a:rPr lang="fr-FR" dirty="0">
                <a:latin typeface="Edwardian Script ITC"/>
                <a:cs typeface="Edwardian Script ITC"/>
              </a:rPr>
              <a:t>soutenue</a:t>
            </a:r>
            <a:r>
              <a:rPr lang="fr-FR" b="1" cap="small" dirty="0"/>
              <a:t/>
            </a:r>
            <a:br>
              <a:rPr lang="fr-FR" b="1" cap="small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1" y="1589443"/>
            <a:ext cx="6196405" cy="28742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b="1" cap="small" dirty="0"/>
          </a:p>
          <a:p>
            <a:pPr lvl="0">
              <a:buFont typeface="Wingdings" charset="2"/>
              <a:buChar char="ü"/>
            </a:pPr>
            <a:r>
              <a:rPr lang="fr-FR" b="1" dirty="0"/>
              <a:t>Inversion simple : le sujet est un pronom </a:t>
            </a:r>
            <a:endParaRPr lang="fr-FR" b="1" dirty="0" smtClean="0"/>
          </a:p>
          <a:p>
            <a:pPr lvl="0">
              <a:buFont typeface="Wingdings" charset="2"/>
              <a:buChar char="ü"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Verbe+ pronom +/- complément ?    	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	</a:t>
            </a:r>
            <a:endParaRPr lang="fr-FR" dirty="0"/>
          </a:p>
          <a:p>
            <a:pPr>
              <a:buFont typeface="Wingdings" charset="2"/>
              <a:buChar char="Ø"/>
            </a:pPr>
            <a:r>
              <a:rPr lang="fr-FR" dirty="0"/>
              <a:t>Ex : Vas-tu à Columbia ?</a:t>
            </a:r>
          </a:p>
          <a:p>
            <a:pPr marL="0" indent="0">
              <a:buNone/>
            </a:pPr>
            <a:endParaRPr lang="fr-FR" dirty="0"/>
          </a:p>
          <a:p>
            <a:pPr lvl="0">
              <a:buFont typeface="Wingdings" charset="2"/>
              <a:buChar char="ü"/>
            </a:pPr>
            <a:r>
              <a:rPr lang="fr-FR" b="1" dirty="0"/>
              <a:t>Inversion complexe : le sujet  est un nom propre ou commun : </a:t>
            </a:r>
            <a:endParaRPr lang="fr-FR" b="1" dirty="0" smtClean="0"/>
          </a:p>
          <a:p>
            <a:pPr lvl="0">
              <a:buFont typeface="Wingdings" charset="2"/>
              <a:buChar char="ü"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Nom+ verbe +( </a:t>
            </a:r>
            <a:r>
              <a:rPr lang="fr-FR" b="1" dirty="0" err="1"/>
              <a:t>t</a:t>
            </a:r>
            <a:r>
              <a:rPr lang="fr-FR" b="1" dirty="0"/>
              <a:t> si voyelle)+pronom    +/- complément + ?    	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</a:t>
            </a:r>
            <a:endParaRPr lang="fr-FR" dirty="0"/>
          </a:p>
          <a:p>
            <a:pPr>
              <a:buFont typeface="Wingdings" charset="2"/>
              <a:buChar char="Ø"/>
            </a:pPr>
            <a:r>
              <a:rPr lang="fr-FR" dirty="0"/>
              <a:t>Ex : </a:t>
            </a:r>
            <a:r>
              <a:rPr lang="fr-FR" u="sng" dirty="0"/>
              <a:t>Sophie</a:t>
            </a:r>
            <a:r>
              <a:rPr lang="fr-FR" dirty="0"/>
              <a:t> va-t-</a:t>
            </a:r>
            <a:r>
              <a:rPr lang="fr-FR" u="sng" dirty="0"/>
              <a:t>elle</a:t>
            </a:r>
            <a:r>
              <a:rPr lang="fr-FR" dirty="0"/>
              <a:t> à Columbia ?</a:t>
            </a:r>
          </a:p>
          <a:p>
            <a:pPr>
              <a:buFont typeface="Wingdings" charset="2"/>
              <a:buChar char="Ø"/>
            </a:pPr>
            <a:r>
              <a:rPr lang="fr-FR" dirty="0"/>
              <a:t>Ex : </a:t>
            </a:r>
            <a:r>
              <a:rPr lang="fr-FR" u="sng" dirty="0"/>
              <a:t>Les tables</a:t>
            </a:r>
            <a:r>
              <a:rPr lang="fr-FR" dirty="0"/>
              <a:t> sont</a:t>
            </a:r>
            <a:r>
              <a:rPr lang="fr-FR" u="sng" dirty="0"/>
              <a:t>-elles</a:t>
            </a:r>
            <a:r>
              <a:rPr lang="fr-FR" dirty="0"/>
              <a:t> propres ?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4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4175" y="613187"/>
            <a:ext cx="6965245" cy="9018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cap="small" dirty="0" smtClean="0"/>
              <a:t/>
            </a:r>
            <a:br>
              <a:rPr lang="fr-FR" b="1" cap="small" dirty="0" smtClean="0"/>
            </a:br>
            <a:r>
              <a:rPr lang="fr-FR" b="1" cap="small" dirty="0" smtClean="0"/>
              <a:t/>
            </a:r>
            <a:br>
              <a:rPr lang="fr-FR" b="1" cap="small" dirty="0" smtClean="0"/>
            </a:br>
            <a:r>
              <a:rPr lang="fr-FR" dirty="0" smtClean="0">
                <a:latin typeface="Edwardian Script ITC"/>
                <a:cs typeface="Edwardian Script ITC"/>
              </a:rPr>
              <a:t>C</a:t>
            </a:r>
            <a:r>
              <a:rPr lang="fr-FR" dirty="0">
                <a:latin typeface="Edwardian Script ITC"/>
                <a:cs typeface="Edwardian Script ITC"/>
              </a:rPr>
              <a:t>- Forme familière</a:t>
            </a:r>
            <a:r>
              <a:rPr lang="fr-FR" dirty="0"/>
              <a:t/>
            </a:r>
            <a:br>
              <a:rPr lang="fr-FR" dirty="0"/>
            </a:br>
            <a:r>
              <a:rPr lang="fr-FR" b="1" cap="small" dirty="0"/>
              <a:t/>
            </a:r>
            <a:br>
              <a:rPr lang="fr-FR" b="1" cap="small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FR" b="1" dirty="0" smtClean="0"/>
          </a:p>
          <a:p>
            <a:pPr marL="0" lvl="0" indent="0">
              <a:buNone/>
            </a:pPr>
            <a:r>
              <a:rPr lang="fr-FR" b="1" dirty="0" smtClean="0"/>
              <a:t>Intonation</a:t>
            </a:r>
            <a:r>
              <a:rPr lang="fr-FR" b="1" dirty="0"/>
              <a:t> montante </a:t>
            </a:r>
            <a:r>
              <a:rPr lang="fr-FR" b="1" dirty="0" smtClean="0"/>
              <a:t>:</a:t>
            </a:r>
            <a:endParaRPr lang="fr-FR" dirty="0"/>
          </a:p>
          <a:p>
            <a:pPr>
              <a:buFont typeface="Wingdings" charset="2"/>
              <a:buChar char="Ø"/>
            </a:pPr>
            <a:r>
              <a:rPr lang="fr-FR" dirty="0"/>
              <a:t>Ex : tu vas à Columbia ?</a:t>
            </a:r>
          </a:p>
          <a:p>
            <a:endParaRPr lang="fr-FR" dirty="0"/>
          </a:p>
        </p:txBody>
      </p:sp>
      <p:sp>
        <p:nvSpPr>
          <p:cNvPr id="4" name="Flèche à angle droit 3"/>
          <p:cNvSpPr/>
          <p:nvPr/>
        </p:nvSpPr>
        <p:spPr>
          <a:xfrm>
            <a:off x="2322082" y="2936284"/>
            <a:ext cx="2424716" cy="822960"/>
          </a:xfrm>
          <a:prstGeom prst="bent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82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7720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>
                <a:latin typeface="Edwardian Script ITC"/>
                <a:cs typeface="Edwardian Script ITC"/>
              </a:rPr>
              <a:t>Interrogation </a:t>
            </a:r>
            <a:r>
              <a:rPr lang="fr-FR" sz="2400" b="1" dirty="0" smtClean="0">
                <a:latin typeface="Edwardian Script ITC"/>
                <a:cs typeface="Edwardian Script ITC"/>
              </a:rPr>
              <a:t>partielle</a:t>
            </a:r>
            <a:endParaRPr lang="fr-FR" sz="2400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charset="2"/>
              <a:buChar char="ü"/>
            </a:pPr>
            <a:r>
              <a:rPr lang="fr-FR" dirty="0"/>
              <a:t> </a:t>
            </a:r>
            <a:r>
              <a:rPr lang="fr-FR" dirty="0" smtClean="0"/>
              <a:t>La </a:t>
            </a:r>
            <a:r>
              <a:rPr lang="fr-FR" dirty="0"/>
              <a:t>réponse concerne un élément de la </a:t>
            </a:r>
            <a:r>
              <a:rPr lang="fr-FR" dirty="0" smtClean="0"/>
              <a:t>phrase: On </a:t>
            </a:r>
            <a:r>
              <a:rPr lang="fr-FR" dirty="0"/>
              <a:t>ne peut pas </a:t>
            </a:r>
            <a:r>
              <a:rPr lang="fr-FR" dirty="0" smtClean="0"/>
              <a:t>répondre </a:t>
            </a:r>
            <a:r>
              <a:rPr lang="fr-FR" dirty="0"/>
              <a:t>par oui ou non</a:t>
            </a:r>
            <a:br>
              <a:rPr lang="fr-FR" dirty="0"/>
            </a:br>
            <a:endParaRPr lang="fr-FR" dirty="0"/>
          </a:p>
          <a:p>
            <a:pPr algn="just">
              <a:buFont typeface="Wingdings" charset="2"/>
              <a:buChar char="ü"/>
            </a:pPr>
            <a:r>
              <a:rPr lang="fr-FR" dirty="0" smtClean="0"/>
              <a:t>L'interrogation </a:t>
            </a:r>
            <a:r>
              <a:rPr lang="fr-FR" dirty="0"/>
              <a:t>partielle peut se faire selon le même modèle que l'interrogation totale, avec </a:t>
            </a:r>
            <a:r>
              <a:rPr lang="fr-FR" u="sng" dirty="0"/>
              <a:t>est-ce que</a:t>
            </a:r>
            <a:r>
              <a:rPr lang="fr-FR" dirty="0"/>
              <a:t> ou avec </a:t>
            </a:r>
            <a:r>
              <a:rPr lang="fr-FR" u="sng" dirty="0"/>
              <a:t>l’inversion du sujet</a:t>
            </a:r>
            <a:r>
              <a:rPr lang="fr-FR" dirty="0"/>
              <a:t>. </a:t>
            </a:r>
          </a:p>
          <a:p>
            <a:pPr algn="ctr">
              <a:buFont typeface="Wingdings" charset="2"/>
              <a:buChar char="Ø"/>
            </a:pPr>
            <a:r>
              <a:rPr lang="fr-FR" sz="2000" b="1" dirty="0"/>
              <a:t>Ex : Quand manges-tu ?  </a:t>
            </a:r>
            <a:r>
              <a:rPr lang="fr-FR" sz="2000" b="1" dirty="0" smtClean="0"/>
              <a:t>Quand </a:t>
            </a:r>
            <a:r>
              <a:rPr lang="fr-FR" sz="2000" b="1" dirty="0"/>
              <a:t>est-ce que tu manges ?</a:t>
            </a:r>
            <a:endParaRPr lang="fr-FR" sz="2000" dirty="0"/>
          </a:p>
          <a:p>
            <a:pPr>
              <a:buFont typeface="Wingdings" charset="2"/>
              <a:buChar char="ü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13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6947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 </a:t>
            </a:r>
            <a:br>
              <a:rPr lang="fr-FR" dirty="0"/>
            </a:br>
            <a:r>
              <a:rPr lang="fr-FR" sz="3600" dirty="0">
                <a:latin typeface="Edwardian Script ITC"/>
                <a:cs typeface="Edwardian Script ITC"/>
              </a:rPr>
              <a:t>A- Forme standard de l’interrogation partielle</a:t>
            </a:r>
            <a:r>
              <a:rPr lang="fr-FR" sz="2200" dirty="0">
                <a:latin typeface="Edwardian Script ITC"/>
                <a:cs typeface="Edwardian Script ITC"/>
              </a:rPr>
              <a:t/>
            </a:r>
            <a:br>
              <a:rPr lang="fr-FR" sz="2200" dirty="0">
                <a:latin typeface="Edwardian Script ITC"/>
                <a:cs typeface="Edwardian Script ITC"/>
              </a:rPr>
            </a:br>
            <a:endParaRPr lang="fr-FR" dirty="0">
              <a:latin typeface="Edwardian Script ITC"/>
              <a:cs typeface="Edwardian Script ITC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7794" y="1307966"/>
            <a:ext cx="5657670" cy="3117240"/>
          </a:xfrm>
        </p:spPr>
        <p:txBody>
          <a:bodyPr>
            <a:normAutofit/>
          </a:bodyPr>
          <a:lstStyle/>
          <a:p>
            <a:pPr algn="just"/>
            <a:endParaRPr lang="fr-FR" sz="1600" b="1" dirty="0" smtClean="0"/>
          </a:p>
          <a:p>
            <a:pPr marL="0" indent="0" algn="just">
              <a:buNone/>
            </a:pPr>
            <a:r>
              <a:rPr lang="fr-FR" sz="2000" b="1" dirty="0" smtClean="0"/>
              <a:t>Question </a:t>
            </a:r>
            <a:r>
              <a:rPr lang="fr-FR" sz="2000" b="1" dirty="0"/>
              <a:t>avec « est-ce que » : </a:t>
            </a:r>
            <a:endParaRPr lang="fr-FR" sz="2000" b="1" dirty="0" smtClean="0"/>
          </a:p>
          <a:p>
            <a:pPr marL="0" indent="0" algn="ctr">
              <a:buNone/>
            </a:pPr>
            <a:r>
              <a:rPr lang="fr-FR" sz="2000" b="1" dirty="0" smtClean="0"/>
              <a:t>Mot </a:t>
            </a:r>
            <a:r>
              <a:rPr lang="fr-FR" sz="2000" b="1" dirty="0"/>
              <a:t>interrogatif+ est-ce que+ Sujet +Verbe +/- complément. </a:t>
            </a:r>
            <a:endParaRPr lang="fr-FR" sz="2000" dirty="0"/>
          </a:p>
          <a:p>
            <a:pPr marL="0" indent="0" algn="just">
              <a:buNone/>
            </a:pPr>
            <a:r>
              <a:rPr lang="fr-FR" sz="1600" dirty="0" smtClean="0"/>
              <a:t>Ex </a:t>
            </a:r>
            <a:r>
              <a:rPr lang="fr-FR" sz="1600" dirty="0"/>
              <a:t>:</a:t>
            </a:r>
          </a:p>
          <a:p>
            <a:pPr>
              <a:buFont typeface="Wingdings" charset="2"/>
              <a:buChar char="Ø"/>
            </a:pPr>
            <a:r>
              <a:rPr lang="fr-FR" sz="1600" dirty="0" smtClean="0"/>
              <a:t>Où est-ce que vous habitez ?</a:t>
            </a:r>
            <a:endParaRPr lang="fr-FR" sz="1600" dirty="0"/>
          </a:p>
          <a:p>
            <a:pPr>
              <a:buFont typeface="Wingdings" charset="2"/>
              <a:buChar char="Ø"/>
            </a:pPr>
            <a:r>
              <a:rPr lang="fr-FR" sz="1600" dirty="0" smtClean="0"/>
              <a:t>Lequel </a:t>
            </a:r>
            <a:r>
              <a:rPr lang="fr-FR" sz="1600" dirty="0"/>
              <a:t>est-ce que tu préfères ?</a:t>
            </a:r>
          </a:p>
          <a:p>
            <a:pPr>
              <a:buFont typeface="Wingdings" charset="2"/>
              <a:buChar char="Ø"/>
            </a:pPr>
            <a:r>
              <a:rPr lang="fr-FR" sz="1600" dirty="0" smtClean="0"/>
              <a:t>Qui est-ce que tu invites ce soir ?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303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naise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Punaise.thmx</Template>
  <TotalTime>3311</TotalTime>
  <Words>587</Words>
  <Application>Microsoft Macintosh PowerPoint</Application>
  <PresentationFormat>Présentation à l'écran (16:9)</PresentationFormat>
  <Paragraphs>333</Paragraphs>
  <Slides>33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Punaise</vt:lpstr>
      <vt:lpstr>L’interrogation</vt:lpstr>
      <vt:lpstr> Les  deux types d’interrogations  </vt:lpstr>
      <vt:lpstr>Présentation PowerPoint</vt:lpstr>
      <vt:lpstr>Interrogation totale  (réponse par Oui ou Non) </vt:lpstr>
      <vt:lpstr>A- Forme standard </vt:lpstr>
      <vt:lpstr> B- Forme soutenue </vt:lpstr>
      <vt:lpstr>  C- Forme familière  </vt:lpstr>
      <vt:lpstr>Interrogation partielle</vt:lpstr>
      <vt:lpstr>  A- Forme standard de l’interrogation partielle </vt:lpstr>
      <vt:lpstr>Présentation PowerPoint</vt:lpstr>
      <vt:lpstr>   B- Forme soutenue de l’interrogation partielle  </vt:lpstr>
      <vt:lpstr>Les trois types de mots interrogatifs</vt:lpstr>
      <vt:lpstr> Adverbes interrogatifs:  où,  quand,  comment,  combien,  pourquoi </vt:lpstr>
      <vt:lpstr> Adjectifs interrogatifs ( which or What) quel, quels, quelle, quelles </vt:lpstr>
      <vt:lpstr> Les pronoms interrogatifs </vt:lpstr>
      <vt:lpstr>pronoms interrogatifs invariables: qui/ qu’est ce qui/qui est ce que</vt:lpstr>
      <vt:lpstr>pronoms interrogatifs invariables: que, quoi, qu’est ce qui/qu’est ce que </vt:lpstr>
      <vt:lpstr>Présentation PowerPoint</vt:lpstr>
      <vt:lpstr>Présentation PowerPoint</vt:lpstr>
      <vt:lpstr> Pronom interrogatif variable : lequel, laquelle, lesquels, lesquelles </vt:lpstr>
      <vt:lpstr>Exemples</vt:lpstr>
      <vt:lpstr> Prépositions à et de avec lequel, lesquels et lesquelles : </vt:lpstr>
      <vt:lpstr>Présentation PowerPoint</vt:lpstr>
      <vt:lpstr> Exemples </vt:lpstr>
      <vt:lpstr>Les mots what et which </vt:lpstr>
      <vt:lpstr>Présentation PowerPoint</vt:lpstr>
      <vt:lpstr> Expressions avec what </vt:lpstr>
      <vt:lpstr>Pour résumer</vt:lpstr>
      <vt:lpstr>Pour résumer</vt:lpstr>
      <vt:lpstr>Pour résumer</vt:lpstr>
      <vt:lpstr>Liens</vt:lpstr>
      <vt:lpstr>Exercices</vt:lpstr>
      <vt:lpstr>Réponses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L’interrogation</dc:title>
  <dc:creator>Imen Amiri</dc:creator>
  <cp:lastModifiedBy>Imen Amiri</cp:lastModifiedBy>
  <cp:revision>51</cp:revision>
  <dcterms:created xsi:type="dcterms:W3CDTF">2017-09-21T01:41:18Z</dcterms:created>
  <dcterms:modified xsi:type="dcterms:W3CDTF">2020-04-30T09:21:23Z</dcterms:modified>
</cp:coreProperties>
</file>